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Lst>
  <p:sldSz cy="5143500" cx="9144000"/>
  <p:notesSz cx="6858000" cy="9144000"/>
  <p:embeddedFontLst>
    <p:embeddedFont>
      <p:font typeface="Helvetica Neue"/>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slide" Target="slides/slide38.xml"/><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font" Target="fonts/HelveticaNeue-regular.fntdata"/><Relationship Id="rId21" Type="http://schemas.openxmlformats.org/officeDocument/2006/relationships/slide" Target="slides/slide17.xml"/><Relationship Id="rId43" Type="http://schemas.openxmlformats.org/officeDocument/2006/relationships/slide" Target="slides/slide39.xml"/><Relationship Id="rId24" Type="http://schemas.openxmlformats.org/officeDocument/2006/relationships/slide" Target="slides/slide20.xml"/><Relationship Id="rId46" Type="http://schemas.openxmlformats.org/officeDocument/2006/relationships/font" Target="fonts/HelveticaNeue-italic.fntdata"/><Relationship Id="rId23" Type="http://schemas.openxmlformats.org/officeDocument/2006/relationships/slide" Target="slides/slide19.xml"/><Relationship Id="rId45" Type="http://schemas.openxmlformats.org/officeDocument/2006/relationships/font" Target="fonts/HelveticaNeue-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47" Type="http://schemas.openxmlformats.org/officeDocument/2006/relationships/font" Target="fonts/HelveticaNeue-boldItalic.fnt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0"/>
              </a:spcAft>
              <a:buSzPts val="1400"/>
              <a:buNone/>
            </a:pPr>
            <a:r>
              <a:t/>
            </a:r>
            <a:endParaRPr/>
          </a:p>
          <a:p>
            <a:pPr indent="0" lvl="0" marL="0" rtl="0" algn="l">
              <a:lnSpc>
                <a:spcPct val="100000"/>
              </a:lnSpc>
              <a:spcBef>
                <a:spcPts val="160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0"/>
              </a:spcAft>
              <a:buSzPts val="1400"/>
              <a:buNone/>
            </a:pPr>
            <a:r>
              <a:t/>
            </a:r>
            <a:endParaRPr/>
          </a:p>
          <a:p>
            <a:pPr indent="0" lvl="0" marL="0" rtl="0" algn="l">
              <a:lnSpc>
                <a:spcPct val="100000"/>
              </a:lnSpc>
              <a:spcBef>
                <a:spcPts val="160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0"/>
              </a:spcAft>
              <a:buSzPts val="1400"/>
              <a:buNone/>
            </a:pPr>
            <a:r>
              <a:t/>
            </a:r>
            <a:endParaRPr/>
          </a:p>
          <a:p>
            <a:pPr indent="0" lvl="0" marL="0" rtl="0" algn="l">
              <a:lnSpc>
                <a:spcPct val="100000"/>
              </a:lnSpc>
              <a:spcBef>
                <a:spcPts val="160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0"/>
              </a:spcAft>
              <a:buSzPts val="1400"/>
              <a:buNone/>
            </a:pPr>
            <a:r>
              <a:t/>
            </a:r>
            <a:endParaRPr/>
          </a:p>
          <a:p>
            <a:pPr indent="0" lvl="0" marL="0" rtl="0" algn="l">
              <a:lnSpc>
                <a:spcPct val="100000"/>
              </a:lnSpc>
              <a:spcBef>
                <a:spcPts val="160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0"/>
              </a:spcAft>
              <a:buSzPts val="1400"/>
              <a:buNone/>
            </a:pPr>
            <a:r>
              <a:t/>
            </a:r>
            <a:endParaRPr/>
          </a:p>
          <a:p>
            <a:pPr indent="0" lvl="0" marL="0" rtl="0" algn="l">
              <a:lnSpc>
                <a:spcPct val="100000"/>
              </a:lnSpc>
              <a:spcBef>
                <a:spcPts val="160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0"/>
              </a:spcAft>
              <a:buSzPts val="1400"/>
              <a:buNone/>
            </a:pPr>
            <a:r>
              <a:t/>
            </a:r>
            <a:endParaRPr/>
          </a:p>
          <a:p>
            <a:pPr indent="0" lvl="0" marL="0" rtl="0" algn="l">
              <a:lnSpc>
                <a:spcPct val="100000"/>
              </a:lnSpc>
              <a:spcBef>
                <a:spcPts val="160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0"/>
              </a:spcAft>
              <a:buSzPts val="1400"/>
              <a:buNone/>
            </a:pPr>
            <a:r>
              <a:t/>
            </a:r>
            <a:endParaRPr/>
          </a:p>
          <a:p>
            <a:pPr indent="0" lvl="0" marL="0" rtl="0" algn="l">
              <a:lnSpc>
                <a:spcPct val="100000"/>
              </a:lnSpc>
              <a:spcBef>
                <a:spcPts val="160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Google Shape;5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0"/>
              </a:spcAft>
              <a:buSzPts val="1400"/>
              <a:buNone/>
            </a:pPr>
            <a:r>
              <a:t/>
            </a:r>
            <a:endParaRPr/>
          </a:p>
          <a:p>
            <a:pPr indent="0" lvl="0" marL="0" rtl="0" algn="l">
              <a:lnSpc>
                <a:spcPct val="100000"/>
              </a:lnSpc>
              <a:spcBef>
                <a:spcPts val="160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0"/>
              </a:spcAft>
              <a:buSzPts val="14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0"/>
              </a:spcAft>
              <a:buSzPts val="14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0"/>
              </a:spcAft>
              <a:buSzPts val="14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0"/>
              </a:spcAft>
              <a:buSzPts val="1400"/>
              <a:buNone/>
            </a:pPr>
            <a:r>
              <a:t/>
            </a:r>
            <a:endParaRPr/>
          </a:p>
          <a:p>
            <a:pPr indent="0" lvl="0" marL="0" rtl="0" algn="l">
              <a:lnSpc>
                <a:spcPct val="100000"/>
              </a:lnSpc>
              <a:spcBef>
                <a:spcPts val="160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data.cityofchicago.org/Public-Safety/Crimes-2001-to-present/ijzp-q8t2"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en.wikipedia.org/wiki/Community_areas_in_Chicago"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hyperlink" Target="https://upload.wikimedia.org/wikipedia/commons/b/b3/Chicago_neighborhoods_map.pn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hyperlink" Target="https://en.wikipedia.org/wiki/Community_areas_in_Chicago" TargetMode="External"/><Relationship Id="rId5"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2.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www.cbsnews.com/pictures/the-most-dangerous-cities-in-america/12/" TargetMode="External"/><Relationship Id="rId4" Type="http://schemas.openxmlformats.org/officeDocument/2006/relationships/hyperlink" Target="https://chicago.suntimes.com/news/2019/7/1/20676793/chicago-shootings-four-year-low-through-first-half-of-2019-police-crime-stats" TargetMode="External"/><Relationship Id="rId10" Type="http://schemas.openxmlformats.org/officeDocument/2006/relationships/hyperlink" Target="https://www.chicagotribune.com/news/breaking/ct-august-most-violent-shootings-chicago-20160829-story.html" TargetMode="External"/><Relationship Id="rId9" Type="http://schemas.openxmlformats.org/officeDocument/2006/relationships/hyperlink" Target="https://www.chicagotribune.com/news/breaking/ct-august-most-violent-shootings-chicago-20160829-story.html" TargetMode="External"/><Relationship Id="rId5" Type="http://schemas.openxmlformats.org/officeDocument/2006/relationships/hyperlink" Target="https://time.com/4635049/chicago-murder-rate-homicides/" TargetMode="External"/><Relationship Id="rId6" Type="http://schemas.openxmlformats.org/officeDocument/2006/relationships/hyperlink" Target="http://home.chicagopolice.org/wp-content/uploads/2018/04/Definitions-IndexCrimeCategories.pdf" TargetMode="External"/><Relationship Id="rId7" Type="http://schemas.openxmlformats.org/officeDocument/2006/relationships/hyperlink" Target="https://en.wikipedia.org/wiki/Community_areas_in_Chicago" TargetMode="External"/><Relationship Id="rId8" Type="http://schemas.openxmlformats.org/officeDocument/2006/relationships/hyperlink" Target="https://upload.wikimedia.org/wikipedia/commons/b/b3/Chicago_neighborhoods_map.p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data.cityofchicago.org/Public-Safety/Crimes-2001-to-present/ijzp-q8t2" TargetMode="External"/><Relationship Id="rId4" Type="http://schemas.openxmlformats.org/officeDocument/2006/relationships/hyperlink" Target="https://data.cityofchicago.org/Facilities-Geographic-Boundaries/Boundaries-Neighborhoods/bbvz-uum9"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US"/>
              <a:t>Chicago Crime Analysis</a:t>
            </a:r>
            <a:endParaRPr/>
          </a:p>
        </p:txBody>
      </p:sp>
      <p:sp>
        <p:nvSpPr>
          <p:cNvPr id="55" name="Google Shape;55;p1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t>Win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2"/>
          <p:cNvSpPr txBox="1"/>
          <p:nvPr>
            <p:ph type="title"/>
          </p:nvPr>
        </p:nvSpPr>
        <p:spPr>
          <a:xfrm>
            <a:off x="61608" y="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Findings</a:t>
            </a:r>
            <a:endParaRPr/>
          </a:p>
        </p:txBody>
      </p:sp>
      <p:pic>
        <p:nvPicPr>
          <p:cNvPr id="111" name="Google Shape;111;p22"/>
          <p:cNvPicPr preferRelativeResize="0"/>
          <p:nvPr/>
        </p:nvPicPr>
        <p:blipFill rotWithShape="1">
          <a:blip r:embed="rId3">
            <a:alphaModFix/>
          </a:blip>
          <a:srcRect b="0" l="0" r="0" t="0"/>
          <a:stretch/>
        </p:blipFill>
        <p:spPr>
          <a:xfrm>
            <a:off x="1366043" y="0"/>
            <a:ext cx="7145497" cy="5143500"/>
          </a:xfrm>
          <a:prstGeom prst="rect">
            <a:avLst/>
          </a:prstGeom>
          <a:noFill/>
          <a:ln>
            <a:noFill/>
          </a:ln>
        </p:spPr>
      </p:pic>
      <p:cxnSp>
        <p:nvCxnSpPr>
          <p:cNvPr id="112" name="Google Shape;112;p22"/>
          <p:cNvCxnSpPr/>
          <p:nvPr/>
        </p:nvCxnSpPr>
        <p:spPr>
          <a:xfrm rot="10800000">
            <a:off x="5455920" y="198120"/>
            <a:ext cx="2956560" cy="4297680"/>
          </a:xfrm>
          <a:prstGeom prst="straightConnector1">
            <a:avLst/>
          </a:prstGeom>
          <a:noFill/>
          <a:ln cap="flat" cmpd="sng" w="9525">
            <a:solidFill>
              <a:srgbClr val="0070C0"/>
            </a:solidFill>
            <a:prstDash val="solid"/>
            <a:round/>
            <a:headEnd len="sm" w="sm" type="none"/>
            <a:tailEnd len="med" w="med" type="triangle"/>
          </a:ln>
        </p:spPr>
      </p:cxnSp>
      <p:sp>
        <p:nvSpPr>
          <p:cNvPr id="113" name="Google Shape;113;p22"/>
          <p:cNvSpPr txBox="1"/>
          <p:nvPr/>
        </p:nvSpPr>
        <p:spPr>
          <a:xfrm>
            <a:off x="6112608" y="453340"/>
            <a:ext cx="229987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Violent crimes rate decreasing over the years</a:t>
            </a:r>
            <a:endParaRPr/>
          </a:p>
        </p:txBody>
      </p:sp>
      <p:sp>
        <p:nvSpPr>
          <p:cNvPr id="114" name="Google Shape;114;p22"/>
          <p:cNvSpPr/>
          <p:nvPr/>
        </p:nvSpPr>
        <p:spPr>
          <a:xfrm>
            <a:off x="0" y="4620280"/>
            <a:ext cx="1127759"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Research Question 1</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3"/>
          <p:cNvSpPr txBox="1"/>
          <p:nvPr>
            <p:ph type="title"/>
          </p:nvPr>
        </p:nvSpPr>
        <p:spPr>
          <a:xfrm>
            <a:off x="0" y="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Findings</a:t>
            </a:r>
            <a:endParaRPr/>
          </a:p>
        </p:txBody>
      </p:sp>
      <p:pic>
        <p:nvPicPr>
          <p:cNvPr id="120" name="Google Shape;120;p23"/>
          <p:cNvPicPr preferRelativeResize="0"/>
          <p:nvPr/>
        </p:nvPicPr>
        <p:blipFill rotWithShape="1">
          <a:blip r:embed="rId3">
            <a:alphaModFix/>
          </a:blip>
          <a:srcRect b="0" l="0" r="0" t="0"/>
          <a:stretch/>
        </p:blipFill>
        <p:spPr>
          <a:xfrm>
            <a:off x="1141413" y="0"/>
            <a:ext cx="7011987" cy="5257774"/>
          </a:xfrm>
          <a:prstGeom prst="rect">
            <a:avLst/>
          </a:prstGeom>
          <a:noFill/>
          <a:ln>
            <a:noFill/>
          </a:ln>
        </p:spPr>
      </p:pic>
      <p:cxnSp>
        <p:nvCxnSpPr>
          <p:cNvPr id="121" name="Google Shape;121;p23"/>
          <p:cNvCxnSpPr/>
          <p:nvPr/>
        </p:nvCxnSpPr>
        <p:spPr>
          <a:xfrm rot="10800000">
            <a:off x="5440680" y="213360"/>
            <a:ext cx="2621280" cy="3916680"/>
          </a:xfrm>
          <a:prstGeom prst="straightConnector1">
            <a:avLst/>
          </a:prstGeom>
          <a:noFill/>
          <a:ln cap="flat" cmpd="sng" w="9525">
            <a:solidFill>
              <a:srgbClr val="0070C0"/>
            </a:solidFill>
            <a:prstDash val="solid"/>
            <a:round/>
            <a:headEnd len="sm" w="sm" type="none"/>
            <a:tailEnd len="med" w="med" type="triangle"/>
          </a:ln>
        </p:spPr>
      </p:cxnSp>
      <p:sp>
        <p:nvSpPr>
          <p:cNvPr id="122" name="Google Shape;122;p23"/>
          <p:cNvSpPr txBox="1"/>
          <p:nvPr/>
        </p:nvSpPr>
        <p:spPr>
          <a:xfrm>
            <a:off x="5899248" y="351737"/>
            <a:ext cx="229987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Property crimes rate decreasing over the years</a:t>
            </a:r>
            <a:endParaRPr/>
          </a:p>
        </p:txBody>
      </p:sp>
      <p:sp>
        <p:nvSpPr>
          <p:cNvPr id="123" name="Google Shape;123;p23"/>
          <p:cNvSpPr/>
          <p:nvPr/>
        </p:nvSpPr>
        <p:spPr>
          <a:xfrm>
            <a:off x="-32066" y="4620280"/>
            <a:ext cx="1127759"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Research Question 1</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4"/>
          <p:cNvPicPr preferRelativeResize="0"/>
          <p:nvPr/>
        </p:nvPicPr>
        <p:blipFill rotWithShape="1">
          <a:blip r:embed="rId3">
            <a:alphaModFix/>
          </a:blip>
          <a:srcRect b="0" l="0" r="0" t="0"/>
          <a:stretch/>
        </p:blipFill>
        <p:spPr>
          <a:xfrm>
            <a:off x="1783737" y="0"/>
            <a:ext cx="5146750" cy="5143500"/>
          </a:xfrm>
          <a:prstGeom prst="rect">
            <a:avLst/>
          </a:prstGeom>
          <a:noFill/>
          <a:ln>
            <a:noFill/>
          </a:ln>
        </p:spPr>
      </p:pic>
      <p:sp>
        <p:nvSpPr>
          <p:cNvPr id="129" name="Google Shape;129;p24"/>
          <p:cNvSpPr txBox="1"/>
          <p:nvPr>
            <p:ph type="title"/>
          </p:nvPr>
        </p:nvSpPr>
        <p:spPr>
          <a:xfrm>
            <a:off x="0" y="-78748"/>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Findings</a:t>
            </a:r>
            <a:endParaRPr/>
          </a:p>
        </p:txBody>
      </p:sp>
      <p:sp>
        <p:nvSpPr>
          <p:cNvPr id="130" name="Google Shape;130;p24"/>
          <p:cNvSpPr txBox="1"/>
          <p:nvPr/>
        </p:nvSpPr>
        <p:spPr>
          <a:xfrm>
            <a:off x="6632865" y="3135794"/>
            <a:ext cx="2388634"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Negative % indicates "</a:t>
            </a:r>
            <a:r>
              <a:rPr b="0" i="0" lang="en-US" sz="1400" u="none" cap="none" strike="noStrike">
                <a:solidFill>
                  <a:srgbClr val="00B050"/>
                </a:solidFill>
                <a:latin typeface="Arial"/>
                <a:ea typeface="Arial"/>
                <a:cs typeface="Arial"/>
                <a:sym typeface="Arial"/>
              </a:rPr>
              <a:t>Green</a:t>
            </a:r>
            <a:r>
              <a:rPr b="0" i="0" lang="en-US" sz="1400" u="none" cap="none" strike="noStrike">
                <a:solidFill>
                  <a:srgbClr val="000000"/>
                </a:solidFill>
                <a:latin typeface="Arial"/>
                <a:ea typeface="Arial"/>
                <a:cs typeface="Arial"/>
                <a:sym typeface="Arial"/>
              </a:rPr>
              <a:t>" = desirable trend. </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i.e. decrease crimes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1" name="Google Shape;131;p24"/>
          <p:cNvSpPr/>
          <p:nvPr/>
        </p:nvSpPr>
        <p:spPr>
          <a:xfrm>
            <a:off x="6679242" y="1445541"/>
            <a:ext cx="2388634" cy="73866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Positive % indicates</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a:t>
            </a:r>
            <a:r>
              <a:rPr b="0" i="0" lang="en-US" sz="1400" u="none" cap="none" strike="noStrike">
                <a:solidFill>
                  <a:srgbClr val="FF0000"/>
                </a:solidFill>
                <a:latin typeface="Arial"/>
                <a:ea typeface="Arial"/>
                <a:cs typeface="Arial"/>
                <a:sym typeface="Arial"/>
              </a:rPr>
              <a:t>Red</a:t>
            </a:r>
            <a:r>
              <a:rPr b="0" i="0" lang="en-US" sz="1400" u="none" cap="none" strike="noStrike">
                <a:solidFill>
                  <a:srgbClr val="000000"/>
                </a:solidFill>
                <a:latin typeface="Arial"/>
                <a:ea typeface="Arial"/>
                <a:cs typeface="Arial"/>
                <a:sym typeface="Arial"/>
              </a:rPr>
              <a:t>" = undesirable trend. i.e. increase crimes</a:t>
            </a:r>
            <a:endParaRPr/>
          </a:p>
        </p:txBody>
      </p:sp>
      <p:sp>
        <p:nvSpPr>
          <p:cNvPr id="132" name="Google Shape;132;p24"/>
          <p:cNvSpPr/>
          <p:nvPr/>
        </p:nvSpPr>
        <p:spPr>
          <a:xfrm>
            <a:off x="6679242" y="92571"/>
            <a:ext cx="2388634" cy="138499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change of crimes comparing the current year from the previous year. </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E.g. % in 2016 means compare 2016 data against 2015 data</a:t>
            </a:r>
            <a:endParaRPr/>
          </a:p>
        </p:txBody>
      </p:sp>
      <p:sp>
        <p:nvSpPr>
          <p:cNvPr id="133" name="Google Shape;133;p24"/>
          <p:cNvSpPr txBox="1"/>
          <p:nvPr/>
        </p:nvSpPr>
        <p:spPr>
          <a:xfrm>
            <a:off x="44594" y="664110"/>
            <a:ext cx="2567940" cy="13849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2016 data cells are mostly “</a:t>
            </a:r>
            <a:r>
              <a:rPr b="0" i="0" lang="en-US" sz="1200" u="none" cap="none" strike="noStrike">
                <a:solidFill>
                  <a:srgbClr val="FF0000"/>
                </a:solidFill>
                <a:latin typeface="Arial"/>
                <a:ea typeface="Arial"/>
                <a:cs typeface="Arial"/>
                <a:sym typeface="Arial"/>
              </a:rPr>
              <a:t>RED</a:t>
            </a:r>
            <a:r>
              <a:rPr b="0" i="0" lang="en-US" sz="1200" u="none" cap="none" strike="noStrike">
                <a:solidFill>
                  <a:srgbClr val="000000"/>
                </a:solidFill>
                <a:latin typeface="Arial"/>
                <a:ea typeface="Arial"/>
                <a:cs typeface="Arial"/>
                <a:sym typeface="Arial"/>
              </a:rPr>
              <a:t>”</a:t>
            </a:r>
            <a:endParaRPr/>
          </a:p>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Mostly positive values especially in ‘Homicides’.</a:t>
            </a:r>
            <a:endParaRPr/>
          </a:p>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This data is consistent with [Ref:3] article from ‘Times’ that “Chicago experienced its deadliest year in almost two decades in 2016.” </a:t>
            </a:r>
            <a:endParaRPr/>
          </a:p>
        </p:txBody>
      </p:sp>
      <p:sp>
        <p:nvSpPr>
          <p:cNvPr id="134" name="Google Shape;134;p24"/>
          <p:cNvSpPr/>
          <p:nvPr/>
        </p:nvSpPr>
        <p:spPr>
          <a:xfrm>
            <a:off x="2863779" y="801707"/>
            <a:ext cx="350520" cy="184486"/>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35" name="Google Shape;135;p24"/>
          <p:cNvCxnSpPr/>
          <p:nvPr/>
        </p:nvCxnSpPr>
        <p:spPr>
          <a:xfrm>
            <a:off x="1480288" y="882868"/>
            <a:ext cx="1383491" cy="5069"/>
          </a:xfrm>
          <a:prstGeom prst="straightConnector1">
            <a:avLst/>
          </a:prstGeom>
          <a:noFill/>
          <a:ln cap="flat" cmpd="sng" w="9525">
            <a:solidFill>
              <a:srgbClr val="FF0000"/>
            </a:solidFill>
            <a:prstDash val="solid"/>
            <a:round/>
            <a:headEnd len="sm" w="sm" type="none"/>
            <a:tailEnd len="med" w="med" type="triangle"/>
          </a:ln>
        </p:spPr>
      </p:cxnSp>
      <p:sp>
        <p:nvSpPr>
          <p:cNvPr id="136" name="Google Shape;136;p24"/>
          <p:cNvSpPr/>
          <p:nvPr/>
        </p:nvSpPr>
        <p:spPr>
          <a:xfrm>
            <a:off x="-59626" y="4620280"/>
            <a:ext cx="1127759"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Research Question 1</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61608" y="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Findings</a:t>
            </a:r>
            <a:endParaRPr/>
          </a:p>
        </p:txBody>
      </p:sp>
      <p:pic>
        <p:nvPicPr>
          <p:cNvPr id="142" name="Google Shape;142;p25"/>
          <p:cNvPicPr preferRelativeResize="0"/>
          <p:nvPr/>
        </p:nvPicPr>
        <p:blipFill rotWithShape="1">
          <a:blip r:embed="rId3">
            <a:alphaModFix/>
          </a:blip>
          <a:srcRect b="0" l="0" r="0" t="0"/>
          <a:stretch/>
        </p:blipFill>
        <p:spPr>
          <a:xfrm>
            <a:off x="1333500" y="0"/>
            <a:ext cx="6035040" cy="5143500"/>
          </a:xfrm>
          <a:prstGeom prst="rect">
            <a:avLst/>
          </a:prstGeom>
          <a:noFill/>
          <a:ln>
            <a:noFill/>
          </a:ln>
        </p:spPr>
      </p:pic>
      <p:sp>
        <p:nvSpPr>
          <p:cNvPr id="143" name="Google Shape;143;p25"/>
          <p:cNvSpPr txBox="1"/>
          <p:nvPr/>
        </p:nvSpPr>
        <p:spPr>
          <a:xfrm>
            <a:off x="6632865" y="3135794"/>
            <a:ext cx="2388634"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Negative % indicates "</a:t>
            </a:r>
            <a:r>
              <a:rPr b="0" i="0" lang="en-US" sz="1400" u="none" cap="none" strike="noStrike">
                <a:solidFill>
                  <a:srgbClr val="00B050"/>
                </a:solidFill>
                <a:latin typeface="Arial"/>
                <a:ea typeface="Arial"/>
                <a:cs typeface="Arial"/>
                <a:sym typeface="Arial"/>
              </a:rPr>
              <a:t>Green</a:t>
            </a:r>
            <a:r>
              <a:rPr b="0" i="0" lang="en-US" sz="1400" u="none" cap="none" strike="noStrike">
                <a:solidFill>
                  <a:srgbClr val="000000"/>
                </a:solidFill>
                <a:latin typeface="Arial"/>
                <a:ea typeface="Arial"/>
                <a:cs typeface="Arial"/>
                <a:sym typeface="Arial"/>
              </a:rPr>
              <a:t>" = desirable trend. </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i.e. decrease crimes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4" name="Google Shape;144;p25"/>
          <p:cNvSpPr/>
          <p:nvPr/>
        </p:nvSpPr>
        <p:spPr>
          <a:xfrm>
            <a:off x="6679242" y="1568016"/>
            <a:ext cx="2388634" cy="73866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Positive % indicates</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a:t>
            </a:r>
            <a:r>
              <a:rPr b="0" i="0" lang="en-US" sz="1400" u="none" cap="none" strike="noStrike">
                <a:solidFill>
                  <a:srgbClr val="FF0000"/>
                </a:solidFill>
                <a:latin typeface="Arial"/>
                <a:ea typeface="Arial"/>
                <a:cs typeface="Arial"/>
                <a:sym typeface="Arial"/>
              </a:rPr>
              <a:t>Red</a:t>
            </a:r>
            <a:r>
              <a:rPr b="0" i="0" lang="en-US" sz="1400" u="none" cap="none" strike="noStrike">
                <a:solidFill>
                  <a:srgbClr val="000000"/>
                </a:solidFill>
                <a:latin typeface="Arial"/>
                <a:ea typeface="Arial"/>
                <a:cs typeface="Arial"/>
                <a:sym typeface="Arial"/>
              </a:rPr>
              <a:t>" = undesirable trend. i.e. increase crimes</a:t>
            </a:r>
            <a:endParaRPr/>
          </a:p>
        </p:txBody>
      </p:sp>
      <p:sp>
        <p:nvSpPr>
          <p:cNvPr id="145" name="Google Shape;145;p25"/>
          <p:cNvSpPr/>
          <p:nvPr/>
        </p:nvSpPr>
        <p:spPr>
          <a:xfrm>
            <a:off x="6679242" y="92571"/>
            <a:ext cx="2388634" cy="138499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change of crimes comparing the current year from the previous year. </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E.g. % in 2016 means compare 2016 data against 2015 data</a:t>
            </a:r>
            <a:endParaRPr/>
          </a:p>
        </p:txBody>
      </p:sp>
      <p:sp>
        <p:nvSpPr>
          <p:cNvPr id="146" name="Google Shape;146;p25"/>
          <p:cNvSpPr/>
          <p:nvPr/>
        </p:nvSpPr>
        <p:spPr>
          <a:xfrm>
            <a:off x="3010567" y="811140"/>
            <a:ext cx="417092" cy="217619"/>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47" name="Google Shape;147;p25"/>
          <p:cNvCxnSpPr/>
          <p:nvPr/>
        </p:nvCxnSpPr>
        <p:spPr>
          <a:xfrm>
            <a:off x="1627076" y="919949"/>
            <a:ext cx="1383491" cy="5069"/>
          </a:xfrm>
          <a:prstGeom prst="straightConnector1">
            <a:avLst/>
          </a:prstGeom>
          <a:noFill/>
          <a:ln cap="flat" cmpd="sng" w="9525">
            <a:solidFill>
              <a:srgbClr val="FF0000"/>
            </a:solidFill>
            <a:prstDash val="solid"/>
            <a:round/>
            <a:headEnd len="sm" w="sm" type="none"/>
            <a:tailEnd len="med" w="med" type="triangle"/>
          </a:ln>
        </p:spPr>
      </p:cxnSp>
      <p:sp>
        <p:nvSpPr>
          <p:cNvPr id="148" name="Google Shape;148;p25"/>
          <p:cNvSpPr/>
          <p:nvPr/>
        </p:nvSpPr>
        <p:spPr>
          <a:xfrm>
            <a:off x="74294" y="631179"/>
            <a:ext cx="2811988"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2016 data cells are mostly “</a:t>
            </a:r>
            <a:r>
              <a:rPr b="0" i="0" lang="en-US" sz="1400" u="none" cap="none" strike="noStrike">
                <a:solidFill>
                  <a:srgbClr val="FF0000"/>
                </a:solidFill>
                <a:latin typeface="Arial"/>
                <a:ea typeface="Arial"/>
                <a:cs typeface="Arial"/>
                <a:sym typeface="Arial"/>
              </a:rPr>
              <a:t>RED</a:t>
            </a:r>
            <a:r>
              <a:rPr b="0" i="0" lang="en-US" sz="1400" u="none" cap="none" strike="noStrike">
                <a:solidFill>
                  <a:srgbClr val="000000"/>
                </a:solidFill>
                <a:latin typeface="Arial"/>
                <a:ea typeface="Arial"/>
                <a:cs typeface="Arial"/>
                <a:sym typeface="Arial"/>
              </a:rPr>
              <a:t>”</a:t>
            </a:r>
            <a:endParaRPr/>
          </a:p>
        </p:txBody>
      </p:sp>
      <p:sp>
        <p:nvSpPr>
          <p:cNvPr id="149" name="Google Shape;149;p25"/>
          <p:cNvSpPr/>
          <p:nvPr/>
        </p:nvSpPr>
        <p:spPr>
          <a:xfrm>
            <a:off x="0" y="4573279"/>
            <a:ext cx="1127759"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Research Question 1</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6"/>
          <p:cNvSpPr txBox="1"/>
          <p:nvPr>
            <p:ph type="title"/>
          </p:nvPr>
        </p:nvSpPr>
        <p:spPr>
          <a:xfrm>
            <a:off x="61608" y="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Findings</a:t>
            </a:r>
            <a:endParaRPr/>
          </a:p>
        </p:txBody>
      </p:sp>
      <p:sp>
        <p:nvSpPr>
          <p:cNvPr id="155" name="Google Shape;155;p26"/>
          <p:cNvSpPr txBox="1"/>
          <p:nvPr>
            <p:ph idx="1" type="body"/>
          </p:nvPr>
        </p:nvSpPr>
        <p:spPr>
          <a:xfrm>
            <a:off x="147578" y="572700"/>
            <a:ext cx="8379007" cy="1029454"/>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US"/>
              <a:t>Research Question 2:</a:t>
            </a:r>
            <a:endParaRPr/>
          </a:p>
          <a:p>
            <a:pPr indent="0" lvl="0" marL="0" rtl="0" algn="l">
              <a:lnSpc>
                <a:spcPct val="115000"/>
              </a:lnSpc>
              <a:spcBef>
                <a:spcPts val="1600"/>
              </a:spcBef>
              <a:spcAft>
                <a:spcPts val="0"/>
              </a:spcAft>
              <a:buSzPts val="1800"/>
              <a:buNone/>
            </a:pPr>
            <a:r>
              <a:rPr lang="en-US"/>
              <a:t>which locations are more susceptible to violent crimes (2001-2019)</a:t>
            </a:r>
            <a:endParaRPr/>
          </a:p>
          <a:p>
            <a:pPr indent="-171450" lvl="0" marL="285750" rtl="0" algn="l">
              <a:lnSpc>
                <a:spcPct val="115000"/>
              </a:lnSpc>
              <a:spcBef>
                <a:spcPts val="1600"/>
              </a:spcBef>
              <a:spcAft>
                <a:spcPts val="0"/>
              </a:spcAft>
              <a:buSzPts val="1800"/>
              <a:buFont typeface="Arial"/>
              <a:buNone/>
            </a:pPr>
            <a:r>
              <a:t/>
            </a:r>
            <a:endParaRPr/>
          </a:p>
          <a:p>
            <a:pPr indent="0" lvl="0" marL="0" rtl="0" algn="l">
              <a:lnSpc>
                <a:spcPct val="115000"/>
              </a:lnSpc>
              <a:spcBef>
                <a:spcPts val="1600"/>
              </a:spcBef>
              <a:spcAft>
                <a:spcPts val="1600"/>
              </a:spcAft>
              <a:buSzPts val="1800"/>
              <a:buNone/>
            </a:pPr>
            <a:r>
              <a:t/>
            </a:r>
            <a:endParaRPr/>
          </a:p>
        </p:txBody>
      </p:sp>
      <p:pic>
        <p:nvPicPr>
          <p:cNvPr id="156" name="Google Shape;156;p26"/>
          <p:cNvPicPr preferRelativeResize="0"/>
          <p:nvPr/>
        </p:nvPicPr>
        <p:blipFill rotWithShape="1">
          <a:blip r:embed="rId3">
            <a:alphaModFix/>
          </a:blip>
          <a:srcRect b="0" l="0" r="0" t="0"/>
          <a:stretch/>
        </p:blipFill>
        <p:spPr>
          <a:xfrm>
            <a:off x="1608401" y="2292740"/>
            <a:ext cx="3228452" cy="2712283"/>
          </a:xfrm>
          <a:prstGeom prst="rect">
            <a:avLst/>
          </a:prstGeom>
          <a:noFill/>
          <a:ln>
            <a:noFill/>
          </a:ln>
        </p:spPr>
      </p:pic>
      <p:sp>
        <p:nvSpPr>
          <p:cNvPr id="157" name="Google Shape;157;p26"/>
          <p:cNvSpPr/>
          <p:nvPr/>
        </p:nvSpPr>
        <p:spPr>
          <a:xfrm>
            <a:off x="92170" y="2539475"/>
            <a:ext cx="1767891" cy="181588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For example, in homicide location data, for the location where occurrence is less than &lt;2 % are put into “Rest of the location” </a:t>
            </a:r>
            <a:endParaRPr/>
          </a:p>
        </p:txBody>
      </p:sp>
      <p:pic>
        <p:nvPicPr>
          <p:cNvPr id="158" name="Google Shape;158;p26"/>
          <p:cNvPicPr preferRelativeResize="0"/>
          <p:nvPr/>
        </p:nvPicPr>
        <p:blipFill rotWithShape="1">
          <a:blip r:embed="rId4">
            <a:alphaModFix/>
          </a:blip>
          <a:srcRect b="0" l="0" r="0" t="0"/>
          <a:stretch/>
        </p:blipFill>
        <p:spPr>
          <a:xfrm>
            <a:off x="4895055" y="2222307"/>
            <a:ext cx="2776148" cy="2712283"/>
          </a:xfrm>
          <a:prstGeom prst="rect">
            <a:avLst/>
          </a:prstGeom>
          <a:noFill/>
          <a:ln>
            <a:noFill/>
          </a:ln>
        </p:spPr>
      </p:pic>
      <p:sp>
        <p:nvSpPr>
          <p:cNvPr id="159" name="Google Shape;159;p26"/>
          <p:cNvSpPr/>
          <p:nvPr/>
        </p:nvSpPr>
        <p:spPr>
          <a:xfrm>
            <a:off x="147578" y="1669365"/>
            <a:ext cx="8085059"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Calculate the percentage of homicide crime happening in the certain location comparing to others.</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If the percent is less than 2%, all will be put into "rest of the locations".</a:t>
            </a:r>
            <a:endParaRPr/>
          </a:p>
        </p:txBody>
      </p:sp>
      <p:sp>
        <p:nvSpPr>
          <p:cNvPr id="160" name="Google Shape;160;p26"/>
          <p:cNvSpPr/>
          <p:nvPr/>
        </p:nvSpPr>
        <p:spPr>
          <a:xfrm>
            <a:off x="1608401" y="4040553"/>
            <a:ext cx="3073014" cy="987449"/>
          </a:xfrm>
          <a:prstGeom prst="rect">
            <a:avLst/>
          </a:prstGeom>
          <a:no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1" name="Google Shape;161;p26"/>
          <p:cNvSpPr/>
          <p:nvPr/>
        </p:nvSpPr>
        <p:spPr>
          <a:xfrm>
            <a:off x="5340238" y="4734280"/>
            <a:ext cx="2330965" cy="200310"/>
          </a:xfrm>
          <a:prstGeom prst="rect">
            <a:avLst/>
          </a:prstGeom>
          <a:no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62" name="Google Shape;162;p26"/>
          <p:cNvCxnSpPr>
            <a:endCxn id="161" idx="1"/>
          </p:cNvCxnSpPr>
          <p:nvPr/>
        </p:nvCxnSpPr>
        <p:spPr>
          <a:xfrm>
            <a:off x="4681438" y="4376635"/>
            <a:ext cx="658800" cy="457800"/>
          </a:xfrm>
          <a:prstGeom prst="straightConnector1">
            <a:avLst/>
          </a:prstGeom>
          <a:noFill/>
          <a:ln cap="flat" cmpd="sng" w="9525">
            <a:solidFill>
              <a:srgbClr val="0070C0"/>
            </a:solidFill>
            <a:prstDash val="solid"/>
            <a:round/>
            <a:headEnd len="sm" w="sm" type="none"/>
            <a:tailEnd len="med" w="med" type="triangle"/>
          </a:ln>
        </p:spPr>
      </p:cxnSp>
      <p:sp>
        <p:nvSpPr>
          <p:cNvPr id="163" name="Google Shape;163;p26"/>
          <p:cNvSpPr/>
          <p:nvPr/>
        </p:nvSpPr>
        <p:spPr>
          <a:xfrm>
            <a:off x="-60960" y="4549893"/>
            <a:ext cx="1127759"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Research Question 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7"/>
          <p:cNvSpPr txBox="1"/>
          <p:nvPr>
            <p:ph type="title"/>
          </p:nvPr>
        </p:nvSpPr>
        <p:spPr>
          <a:xfrm>
            <a:off x="61608" y="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Findings</a:t>
            </a:r>
            <a:endParaRPr/>
          </a:p>
        </p:txBody>
      </p:sp>
      <p:sp>
        <p:nvSpPr>
          <p:cNvPr id="169" name="Google Shape;169;p27"/>
          <p:cNvSpPr/>
          <p:nvPr/>
        </p:nvSpPr>
        <p:spPr>
          <a:xfrm>
            <a:off x="-60960" y="4549893"/>
            <a:ext cx="1127759"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Research Question 2</a:t>
            </a:r>
            <a:endParaRPr b="0" i="0" sz="1400" u="none" cap="none" strike="noStrike">
              <a:solidFill>
                <a:srgbClr val="000000"/>
              </a:solidFill>
              <a:latin typeface="Arial"/>
              <a:ea typeface="Arial"/>
              <a:cs typeface="Arial"/>
              <a:sym typeface="Arial"/>
            </a:endParaRPr>
          </a:p>
        </p:txBody>
      </p:sp>
      <p:sp>
        <p:nvSpPr>
          <p:cNvPr id="170" name="Google Shape;170;p27"/>
          <p:cNvSpPr txBox="1"/>
          <p:nvPr/>
        </p:nvSpPr>
        <p:spPr>
          <a:xfrm>
            <a:off x="94303" y="815340"/>
            <a:ext cx="1944992"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Homicides mostly occurred in ’STREET’</a:t>
            </a:r>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p:txBody>
      </p:sp>
      <p:cxnSp>
        <p:nvCxnSpPr>
          <p:cNvPr id="171" name="Google Shape;171;p27"/>
          <p:cNvCxnSpPr/>
          <p:nvPr/>
        </p:nvCxnSpPr>
        <p:spPr>
          <a:xfrm>
            <a:off x="1325880" y="1264920"/>
            <a:ext cx="1097280" cy="701040"/>
          </a:xfrm>
          <a:prstGeom prst="straightConnector1">
            <a:avLst/>
          </a:prstGeom>
          <a:noFill/>
          <a:ln cap="flat" cmpd="sng" w="9525">
            <a:solidFill>
              <a:srgbClr val="FF0000"/>
            </a:solidFill>
            <a:prstDash val="solid"/>
            <a:round/>
            <a:headEnd len="sm" w="sm" type="none"/>
            <a:tailEnd len="med" w="med" type="triangle"/>
          </a:ln>
        </p:spPr>
      </p:cxnSp>
      <p:pic>
        <p:nvPicPr>
          <p:cNvPr id="172" name="Google Shape;172;p27"/>
          <p:cNvPicPr preferRelativeResize="0"/>
          <p:nvPr/>
        </p:nvPicPr>
        <p:blipFill rotWithShape="1">
          <a:blip r:embed="rId3">
            <a:alphaModFix/>
          </a:blip>
          <a:srcRect b="0" l="0" r="0" t="0"/>
          <a:stretch/>
        </p:blipFill>
        <p:spPr>
          <a:xfrm>
            <a:off x="2006600" y="0"/>
            <a:ext cx="5129213"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8"/>
          <p:cNvSpPr txBox="1"/>
          <p:nvPr>
            <p:ph type="title"/>
          </p:nvPr>
        </p:nvSpPr>
        <p:spPr>
          <a:xfrm>
            <a:off x="61608" y="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Findings</a:t>
            </a:r>
            <a:endParaRPr/>
          </a:p>
        </p:txBody>
      </p:sp>
      <p:sp>
        <p:nvSpPr>
          <p:cNvPr id="178" name="Google Shape;178;p28"/>
          <p:cNvSpPr/>
          <p:nvPr/>
        </p:nvSpPr>
        <p:spPr>
          <a:xfrm>
            <a:off x="145428" y="1076742"/>
            <a:ext cx="2232012" cy="73866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Robberies mostly occurred in ’STREET’</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or ‘SIDEWALK’ </a:t>
            </a:r>
            <a:endParaRPr/>
          </a:p>
        </p:txBody>
      </p:sp>
      <p:sp>
        <p:nvSpPr>
          <p:cNvPr id="179" name="Google Shape;179;p28"/>
          <p:cNvSpPr/>
          <p:nvPr/>
        </p:nvSpPr>
        <p:spPr>
          <a:xfrm>
            <a:off x="-60960" y="4549893"/>
            <a:ext cx="1127759"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Research Question 2</a:t>
            </a:r>
            <a:endParaRPr b="0" i="0" sz="1400" u="none" cap="none" strike="noStrike">
              <a:solidFill>
                <a:srgbClr val="000000"/>
              </a:solidFill>
              <a:latin typeface="Arial"/>
              <a:ea typeface="Arial"/>
              <a:cs typeface="Arial"/>
              <a:sym typeface="Arial"/>
            </a:endParaRPr>
          </a:p>
        </p:txBody>
      </p:sp>
      <p:pic>
        <p:nvPicPr>
          <p:cNvPr id="180" name="Google Shape;180;p28"/>
          <p:cNvPicPr preferRelativeResize="0"/>
          <p:nvPr/>
        </p:nvPicPr>
        <p:blipFill rotWithShape="1">
          <a:blip r:embed="rId3">
            <a:alphaModFix/>
          </a:blip>
          <a:srcRect b="0" l="0" r="0" t="0"/>
          <a:stretch/>
        </p:blipFill>
        <p:spPr>
          <a:xfrm>
            <a:off x="1989138" y="0"/>
            <a:ext cx="5165725"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9"/>
          <p:cNvSpPr txBox="1"/>
          <p:nvPr>
            <p:ph type="title"/>
          </p:nvPr>
        </p:nvSpPr>
        <p:spPr>
          <a:xfrm>
            <a:off x="61608" y="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Findings</a:t>
            </a:r>
            <a:endParaRPr/>
          </a:p>
        </p:txBody>
      </p:sp>
      <p:sp>
        <p:nvSpPr>
          <p:cNvPr id="186" name="Google Shape;186;p29"/>
          <p:cNvSpPr/>
          <p:nvPr/>
        </p:nvSpPr>
        <p:spPr>
          <a:xfrm>
            <a:off x="-60960" y="4549893"/>
            <a:ext cx="1127759"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Research Question 2</a:t>
            </a:r>
            <a:endParaRPr b="0" i="0" sz="1400" u="none" cap="none" strike="noStrike">
              <a:solidFill>
                <a:srgbClr val="000000"/>
              </a:solidFill>
              <a:latin typeface="Arial"/>
              <a:ea typeface="Arial"/>
              <a:cs typeface="Arial"/>
              <a:sym typeface="Arial"/>
            </a:endParaRPr>
          </a:p>
        </p:txBody>
      </p:sp>
      <p:pic>
        <p:nvPicPr>
          <p:cNvPr id="187" name="Google Shape;187;p29"/>
          <p:cNvPicPr preferRelativeResize="0"/>
          <p:nvPr/>
        </p:nvPicPr>
        <p:blipFill rotWithShape="1">
          <a:blip r:embed="rId3">
            <a:alphaModFix/>
          </a:blip>
          <a:srcRect b="0" l="0" r="0" t="0"/>
          <a:stretch/>
        </p:blipFill>
        <p:spPr>
          <a:xfrm>
            <a:off x="2025650" y="-1"/>
            <a:ext cx="5516196" cy="5571221"/>
          </a:xfrm>
          <a:prstGeom prst="rect">
            <a:avLst/>
          </a:prstGeom>
          <a:noFill/>
          <a:ln>
            <a:noFill/>
          </a:ln>
        </p:spPr>
      </p:pic>
      <p:sp>
        <p:nvSpPr>
          <p:cNvPr id="188" name="Google Shape;188;p29"/>
          <p:cNvSpPr/>
          <p:nvPr/>
        </p:nvSpPr>
        <p:spPr>
          <a:xfrm>
            <a:off x="145428" y="1076742"/>
            <a:ext cx="2232012" cy="160043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Aggravated assaults occurrence is more distributed in various locations though occurrence in ‘STREET’ is still higher than the rest.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0"/>
          <p:cNvSpPr txBox="1"/>
          <p:nvPr>
            <p:ph type="title"/>
          </p:nvPr>
        </p:nvSpPr>
        <p:spPr>
          <a:xfrm>
            <a:off x="61608" y="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Findings</a:t>
            </a:r>
            <a:endParaRPr/>
          </a:p>
        </p:txBody>
      </p:sp>
      <p:pic>
        <p:nvPicPr>
          <p:cNvPr id="194" name="Google Shape;194;p30"/>
          <p:cNvPicPr preferRelativeResize="0"/>
          <p:nvPr/>
        </p:nvPicPr>
        <p:blipFill rotWithShape="1">
          <a:blip r:embed="rId3">
            <a:alphaModFix/>
          </a:blip>
          <a:srcRect b="0" l="0" r="0" t="0"/>
          <a:stretch/>
        </p:blipFill>
        <p:spPr>
          <a:xfrm>
            <a:off x="1851660" y="0"/>
            <a:ext cx="5791786" cy="5644451"/>
          </a:xfrm>
          <a:prstGeom prst="rect">
            <a:avLst/>
          </a:prstGeom>
          <a:noFill/>
          <a:ln>
            <a:noFill/>
          </a:ln>
        </p:spPr>
      </p:pic>
      <p:sp>
        <p:nvSpPr>
          <p:cNvPr id="195" name="Google Shape;195;p30"/>
          <p:cNvSpPr/>
          <p:nvPr/>
        </p:nvSpPr>
        <p:spPr>
          <a:xfrm>
            <a:off x="145428" y="1076742"/>
            <a:ext cx="2232012" cy="95410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Aggravated sexual assaults occurred mostly in ‘RESIDENCE’ or ‘APARTMENT’</a:t>
            </a:r>
            <a:endParaRPr/>
          </a:p>
        </p:txBody>
      </p:sp>
      <p:sp>
        <p:nvSpPr>
          <p:cNvPr id="196" name="Google Shape;196;p30"/>
          <p:cNvSpPr/>
          <p:nvPr/>
        </p:nvSpPr>
        <p:spPr>
          <a:xfrm>
            <a:off x="-60960" y="4549893"/>
            <a:ext cx="1127759"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Research Question 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1"/>
          <p:cNvSpPr txBox="1"/>
          <p:nvPr>
            <p:ph type="title"/>
          </p:nvPr>
        </p:nvSpPr>
        <p:spPr>
          <a:xfrm>
            <a:off x="61608" y="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Findings</a:t>
            </a:r>
            <a:endParaRPr/>
          </a:p>
        </p:txBody>
      </p:sp>
      <p:pic>
        <p:nvPicPr>
          <p:cNvPr id="202" name="Google Shape;202;p31"/>
          <p:cNvPicPr preferRelativeResize="0"/>
          <p:nvPr/>
        </p:nvPicPr>
        <p:blipFill rotWithShape="1">
          <a:blip r:embed="rId3">
            <a:alphaModFix/>
          </a:blip>
          <a:srcRect b="0" l="0" r="0" t="0"/>
          <a:stretch/>
        </p:blipFill>
        <p:spPr>
          <a:xfrm>
            <a:off x="2032000" y="-1"/>
            <a:ext cx="5527040" cy="5597877"/>
          </a:xfrm>
          <a:prstGeom prst="rect">
            <a:avLst/>
          </a:prstGeom>
          <a:noFill/>
          <a:ln>
            <a:noFill/>
          </a:ln>
        </p:spPr>
      </p:pic>
      <p:sp>
        <p:nvSpPr>
          <p:cNvPr id="203" name="Google Shape;203;p31"/>
          <p:cNvSpPr/>
          <p:nvPr/>
        </p:nvSpPr>
        <p:spPr>
          <a:xfrm>
            <a:off x="-60960" y="4549893"/>
            <a:ext cx="1127759"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Research Question 2</a:t>
            </a:r>
            <a:endParaRPr b="0" i="0" sz="1400" u="none" cap="none" strike="noStrike">
              <a:solidFill>
                <a:srgbClr val="000000"/>
              </a:solidFill>
              <a:latin typeface="Arial"/>
              <a:ea typeface="Arial"/>
              <a:cs typeface="Arial"/>
              <a:sym typeface="Arial"/>
            </a:endParaRPr>
          </a:p>
        </p:txBody>
      </p:sp>
      <p:sp>
        <p:nvSpPr>
          <p:cNvPr id="204" name="Google Shape;204;p31"/>
          <p:cNvSpPr/>
          <p:nvPr/>
        </p:nvSpPr>
        <p:spPr>
          <a:xfrm>
            <a:off x="145428" y="872253"/>
            <a:ext cx="2232012" cy="138499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Battery crime occurrence is more distributed in various locations though occurrence in ‘STREET’ is still higher than the rest.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0" y="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Abstract</a:t>
            </a:r>
            <a:endParaRPr/>
          </a:p>
        </p:txBody>
      </p:sp>
      <p:sp>
        <p:nvSpPr>
          <p:cNvPr id="61" name="Google Shape;61;p14"/>
          <p:cNvSpPr txBox="1"/>
          <p:nvPr>
            <p:ph idx="1" type="body"/>
          </p:nvPr>
        </p:nvSpPr>
        <p:spPr>
          <a:xfrm>
            <a:off x="120680" y="468058"/>
            <a:ext cx="8902639" cy="4675442"/>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800"/>
              <a:buNone/>
            </a:pPr>
            <a:r>
              <a:rPr lang="en-US" sz="1400"/>
              <a:t>The “Crime 2001 to present” dataset from Chicago Public Portal is used for this research.</a:t>
            </a:r>
            <a:endParaRPr/>
          </a:p>
          <a:p>
            <a:pPr indent="0" lvl="0" marL="114300" rtl="0" algn="l">
              <a:lnSpc>
                <a:spcPct val="115000"/>
              </a:lnSpc>
              <a:spcBef>
                <a:spcPts val="0"/>
              </a:spcBef>
              <a:spcAft>
                <a:spcPts val="0"/>
              </a:spcAft>
              <a:buSzPts val="1800"/>
              <a:buNone/>
            </a:pPr>
            <a:r>
              <a:rPr lang="en-US" sz="1400" u="sng">
                <a:solidFill>
                  <a:schemeClr val="hlink"/>
                </a:solidFill>
                <a:hlinkClick r:id="rId3"/>
              </a:rPr>
              <a:t>https://data.cityofchicago.org/Public-Safety/Crimes-2001-to-present/ijzp-q8t2</a:t>
            </a:r>
            <a:endParaRPr sz="1400"/>
          </a:p>
          <a:p>
            <a:pPr indent="0" lvl="0" marL="114300" rtl="0" algn="l">
              <a:lnSpc>
                <a:spcPct val="115000"/>
              </a:lnSpc>
              <a:spcBef>
                <a:spcPts val="0"/>
              </a:spcBef>
              <a:spcAft>
                <a:spcPts val="0"/>
              </a:spcAft>
              <a:buSzPts val="1800"/>
              <a:buNone/>
            </a:pPr>
            <a:r>
              <a:rPr lang="en-US" sz="1400"/>
              <a:t>The following research questions are analyzed and presented.</a:t>
            </a:r>
            <a:endParaRPr/>
          </a:p>
          <a:p>
            <a:pPr indent="-342900" lvl="0" marL="457200" rtl="0" algn="l">
              <a:lnSpc>
                <a:spcPct val="115000"/>
              </a:lnSpc>
              <a:spcBef>
                <a:spcPts val="0"/>
              </a:spcBef>
              <a:spcAft>
                <a:spcPts val="0"/>
              </a:spcAft>
              <a:buSzPts val="1800"/>
              <a:buChar char="●"/>
            </a:pPr>
            <a:r>
              <a:rPr lang="en-US" sz="1400"/>
              <a:t>the percentage of change over the years of different crime types in Chicago (2001-2019)</a:t>
            </a:r>
            <a:endParaRPr/>
          </a:p>
          <a:p>
            <a:pPr indent="-342900" lvl="0" marL="457200" rtl="0" algn="l">
              <a:lnSpc>
                <a:spcPct val="115000"/>
              </a:lnSpc>
              <a:spcBef>
                <a:spcPts val="0"/>
              </a:spcBef>
              <a:spcAft>
                <a:spcPts val="0"/>
              </a:spcAft>
              <a:buSzPts val="1800"/>
              <a:buChar char="●"/>
            </a:pPr>
            <a:r>
              <a:rPr lang="en-US" sz="1400"/>
              <a:t>which locations are more susceptible to violent crimes (2001-2019)</a:t>
            </a:r>
            <a:endParaRPr/>
          </a:p>
          <a:p>
            <a:pPr indent="-342900" lvl="0" marL="457200" rtl="0" algn="l">
              <a:lnSpc>
                <a:spcPct val="115000"/>
              </a:lnSpc>
              <a:spcBef>
                <a:spcPts val="0"/>
              </a:spcBef>
              <a:spcAft>
                <a:spcPts val="0"/>
              </a:spcAft>
              <a:buSzPts val="1800"/>
              <a:buChar char="●"/>
            </a:pPr>
            <a:r>
              <a:rPr lang="en-US" sz="1400"/>
              <a:t>neighborhoods with the most violent crimes in 2019</a:t>
            </a:r>
            <a:endParaRPr/>
          </a:p>
          <a:p>
            <a:pPr indent="0" lvl="0" marL="114300" rtl="0" algn="l">
              <a:lnSpc>
                <a:spcPct val="115000"/>
              </a:lnSpc>
              <a:spcBef>
                <a:spcPts val="0"/>
              </a:spcBef>
              <a:spcAft>
                <a:spcPts val="0"/>
              </a:spcAft>
              <a:buSzPts val="1800"/>
              <a:buNone/>
            </a:pPr>
            <a:r>
              <a:rPr lang="en-US" sz="1400"/>
              <a:t>Bar plots and heatmap are used to present the percentage change of violent and property crime types in Chicago over the years from 2001 to 2019. Pie charts are used to show how proportions of certain locations are more susceptible to different types of violent crimes. Spatial data is presented in Maps of Chicago with the overlay of its neighborhoods and crime heatmap. kMeans clustering is used to identify the Chicago neighborhoods where most of the violent crimes occur. Different data cleaning techniques have been used throughout to minimize the effects of the limitations on the analysis.</a:t>
            </a:r>
            <a:endParaRPr/>
          </a:p>
          <a:p>
            <a:pPr indent="0" lvl="0" marL="114300" rtl="0" algn="l">
              <a:lnSpc>
                <a:spcPct val="115000"/>
              </a:lnSpc>
              <a:spcBef>
                <a:spcPts val="0"/>
              </a:spcBef>
              <a:spcAft>
                <a:spcPts val="0"/>
              </a:spcAft>
              <a:buSzPts val="1800"/>
              <a:buNone/>
            </a:pPr>
            <a:r>
              <a:rPr lang="en-US" sz="1400"/>
              <a:t>Based on the analysis on the % change over the years, it is found that overall the crimes have declined over the time in Chicago neighborhoods.  Special patterns are found of the locations where the crimes took place in relation to the nature of the crimes.  The association between the crime types and the specific localities in a city gave the quality insight into crime-prone areas within a city where ‘West side’ of the Chicago especially neighborhood named “Austin” has the highest violent crime rate for 2019. From the kMeans clustering, it is found that the violent crime occurs in a small number of concentrated areas a.k.a crime hot-spots.</a:t>
            </a:r>
            <a:endParaRPr/>
          </a:p>
          <a:p>
            <a:pPr indent="0" lvl="0" marL="114300" rtl="0" algn="l">
              <a:lnSpc>
                <a:spcPct val="115000"/>
              </a:lnSpc>
              <a:spcBef>
                <a:spcPts val="0"/>
              </a:spcBef>
              <a:spcAft>
                <a:spcPts val="0"/>
              </a:spcAft>
              <a:buSzPts val="1800"/>
              <a:buNone/>
            </a:pPr>
            <a:r>
              <a:t/>
            </a:r>
            <a:endParaRPr sz="1400"/>
          </a:p>
          <a:p>
            <a:pPr indent="0" lvl="0" marL="0" rtl="0" algn="l">
              <a:lnSpc>
                <a:spcPct val="115000"/>
              </a:lnSpc>
              <a:spcBef>
                <a:spcPts val="0"/>
              </a:spcBef>
              <a:spcAft>
                <a:spcPts val="1600"/>
              </a:spcAft>
              <a:buSzPts val="1800"/>
              <a:buNone/>
            </a:pPr>
            <a:r>
              <a:t/>
            </a:r>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2"/>
          <p:cNvSpPr txBox="1"/>
          <p:nvPr>
            <p:ph type="title"/>
          </p:nvPr>
        </p:nvSpPr>
        <p:spPr>
          <a:xfrm>
            <a:off x="61608" y="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Findings</a:t>
            </a:r>
            <a:endParaRPr/>
          </a:p>
        </p:txBody>
      </p:sp>
      <p:cxnSp>
        <p:nvCxnSpPr>
          <p:cNvPr id="210" name="Google Shape;210;p32"/>
          <p:cNvCxnSpPr/>
          <p:nvPr/>
        </p:nvCxnSpPr>
        <p:spPr>
          <a:xfrm>
            <a:off x="1417320" y="1668780"/>
            <a:ext cx="1021080" cy="746760"/>
          </a:xfrm>
          <a:prstGeom prst="straightConnector1">
            <a:avLst/>
          </a:prstGeom>
          <a:noFill/>
          <a:ln cap="flat" cmpd="sng" w="9525">
            <a:solidFill>
              <a:srgbClr val="FF0000"/>
            </a:solidFill>
            <a:prstDash val="solid"/>
            <a:round/>
            <a:headEnd len="sm" w="sm" type="none"/>
            <a:tailEnd len="med" w="med" type="triangle"/>
          </a:ln>
        </p:spPr>
      </p:cxnSp>
      <p:sp>
        <p:nvSpPr>
          <p:cNvPr id="211" name="Google Shape;211;p32"/>
          <p:cNvSpPr/>
          <p:nvPr/>
        </p:nvSpPr>
        <p:spPr>
          <a:xfrm>
            <a:off x="122791" y="954822"/>
            <a:ext cx="1812689" cy="95410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Offense that involve children mostly occurred in </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‘RESIDENCE’</a:t>
            </a:r>
            <a:endParaRPr/>
          </a:p>
        </p:txBody>
      </p:sp>
      <p:pic>
        <p:nvPicPr>
          <p:cNvPr id="212" name="Google Shape;212;p32"/>
          <p:cNvPicPr preferRelativeResize="0"/>
          <p:nvPr/>
        </p:nvPicPr>
        <p:blipFill rotWithShape="1">
          <a:blip r:embed="rId3">
            <a:alphaModFix/>
          </a:blip>
          <a:srcRect b="0" l="0" r="0" t="0"/>
          <a:stretch/>
        </p:blipFill>
        <p:spPr>
          <a:xfrm>
            <a:off x="2205038" y="0"/>
            <a:ext cx="4732337" cy="5143500"/>
          </a:xfrm>
          <a:prstGeom prst="rect">
            <a:avLst/>
          </a:prstGeom>
          <a:noFill/>
          <a:ln>
            <a:noFill/>
          </a:ln>
        </p:spPr>
      </p:pic>
      <p:sp>
        <p:nvSpPr>
          <p:cNvPr id="213" name="Google Shape;213;p32"/>
          <p:cNvSpPr/>
          <p:nvPr/>
        </p:nvSpPr>
        <p:spPr>
          <a:xfrm>
            <a:off x="-60960" y="4549893"/>
            <a:ext cx="1127759"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Research Question 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3"/>
          <p:cNvSpPr txBox="1"/>
          <p:nvPr>
            <p:ph type="title"/>
          </p:nvPr>
        </p:nvSpPr>
        <p:spPr>
          <a:xfrm>
            <a:off x="61608" y="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Findings</a:t>
            </a:r>
            <a:endParaRPr/>
          </a:p>
        </p:txBody>
      </p:sp>
      <p:sp>
        <p:nvSpPr>
          <p:cNvPr id="219" name="Google Shape;219;p33"/>
          <p:cNvSpPr txBox="1"/>
          <p:nvPr>
            <p:ph idx="1" type="body"/>
          </p:nvPr>
        </p:nvSpPr>
        <p:spPr>
          <a:xfrm>
            <a:off x="179269" y="836435"/>
            <a:ext cx="8520600" cy="1262235"/>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US"/>
              <a:t>Research Question 3:</a:t>
            </a:r>
            <a:endParaRPr/>
          </a:p>
          <a:p>
            <a:pPr indent="-342900" lvl="0" marL="457200" rtl="0" algn="l">
              <a:lnSpc>
                <a:spcPct val="115000"/>
              </a:lnSpc>
              <a:spcBef>
                <a:spcPts val="1600"/>
              </a:spcBef>
              <a:spcAft>
                <a:spcPts val="0"/>
              </a:spcAft>
              <a:buSzPts val="1800"/>
              <a:buChar char="●"/>
            </a:pPr>
            <a:r>
              <a:rPr lang="en-US"/>
              <a:t>Neighborhoods with the most violent crimes in 2019</a:t>
            </a:r>
            <a:endParaRPr/>
          </a:p>
          <a:p>
            <a:pPr indent="0" lvl="0" marL="0" rtl="0" algn="l">
              <a:lnSpc>
                <a:spcPct val="115000"/>
              </a:lnSpc>
              <a:spcBef>
                <a:spcPts val="0"/>
              </a:spcBef>
              <a:spcAft>
                <a:spcPts val="1600"/>
              </a:spcAft>
              <a:buSzPts val="1800"/>
              <a:buNone/>
            </a:pPr>
            <a:r>
              <a:t/>
            </a:r>
            <a:endParaRPr/>
          </a:p>
        </p:txBody>
      </p:sp>
      <p:sp>
        <p:nvSpPr>
          <p:cNvPr id="220" name="Google Shape;220;p33"/>
          <p:cNvSpPr/>
          <p:nvPr/>
        </p:nvSpPr>
        <p:spPr>
          <a:xfrm>
            <a:off x="511135" y="2202418"/>
            <a:ext cx="5975634"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Chicago neighborhood and sides for each crime are assigned based on  </a:t>
            </a:r>
            <a:r>
              <a:rPr b="0" i="0" lang="en-US" sz="1400" u="sng" cap="none" strike="noStrike">
                <a:solidFill>
                  <a:srgbClr val="000000"/>
                </a:solidFill>
                <a:latin typeface="Arial"/>
                <a:ea typeface="Arial"/>
                <a:cs typeface="Arial"/>
                <a:sym typeface="Arial"/>
                <a:hlinkClick r:id="rId3">
                  <a:extLst>
                    <a:ext uri="{A12FA001-AC4F-418D-AE19-62706E023703}">
                      <ahyp:hlinkClr val="tx"/>
                    </a:ext>
                  </a:extLst>
                </a:hlinkClick>
              </a:rPr>
              <a:t>https://en.wikipedia.org/wiki/Community_areas_in_Chicago</a:t>
            </a:r>
            <a:endParaRPr b="0" i="0" sz="1400" u="none" cap="none" strike="noStrike">
              <a:solidFill>
                <a:srgbClr val="000000"/>
              </a:solidFill>
              <a:latin typeface="Arial"/>
              <a:ea typeface="Arial"/>
              <a:cs typeface="Arial"/>
              <a:sym typeface="Arial"/>
            </a:endParaRPr>
          </a:p>
        </p:txBody>
      </p:sp>
      <p:sp>
        <p:nvSpPr>
          <p:cNvPr id="221" name="Google Shape;221;p33"/>
          <p:cNvSpPr/>
          <p:nvPr/>
        </p:nvSpPr>
        <p:spPr>
          <a:xfrm>
            <a:off x="-60960" y="4549893"/>
            <a:ext cx="1127759"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Research Question 3</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4"/>
          <p:cNvSpPr txBox="1"/>
          <p:nvPr>
            <p:ph type="title"/>
          </p:nvPr>
        </p:nvSpPr>
        <p:spPr>
          <a:xfrm>
            <a:off x="61608" y="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Findings</a:t>
            </a:r>
            <a:endParaRPr/>
          </a:p>
        </p:txBody>
      </p:sp>
      <p:sp>
        <p:nvSpPr>
          <p:cNvPr id="227" name="Google Shape;227;p34"/>
          <p:cNvSpPr/>
          <p:nvPr/>
        </p:nvSpPr>
        <p:spPr>
          <a:xfrm>
            <a:off x="-60960" y="4549893"/>
            <a:ext cx="1127759"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Research Question 3</a:t>
            </a:r>
            <a:endParaRPr b="0" i="0" sz="1400" u="none" cap="none" strike="noStrike">
              <a:solidFill>
                <a:srgbClr val="000000"/>
              </a:solidFill>
              <a:latin typeface="Arial"/>
              <a:ea typeface="Arial"/>
              <a:cs typeface="Arial"/>
              <a:sym typeface="Arial"/>
            </a:endParaRPr>
          </a:p>
        </p:txBody>
      </p:sp>
      <p:pic>
        <p:nvPicPr>
          <p:cNvPr id="228" name="Google Shape;228;p34"/>
          <p:cNvPicPr preferRelativeResize="0"/>
          <p:nvPr/>
        </p:nvPicPr>
        <p:blipFill rotWithShape="1">
          <a:blip r:embed="rId3">
            <a:alphaModFix/>
          </a:blip>
          <a:srcRect b="0" l="0" r="0" t="0"/>
          <a:stretch/>
        </p:blipFill>
        <p:spPr>
          <a:xfrm>
            <a:off x="1761370" y="289559"/>
            <a:ext cx="5732816" cy="4463451"/>
          </a:xfrm>
          <a:prstGeom prst="rect">
            <a:avLst/>
          </a:prstGeom>
          <a:noFill/>
          <a:ln>
            <a:noFill/>
          </a:ln>
        </p:spPr>
      </p:pic>
      <p:sp>
        <p:nvSpPr>
          <p:cNvPr id="229" name="Google Shape;229;p34"/>
          <p:cNvSpPr/>
          <p:nvPr/>
        </p:nvSpPr>
        <p:spPr>
          <a:xfrm>
            <a:off x="1147106" y="4803729"/>
            <a:ext cx="7330440"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sng" cap="none" strike="noStrike">
                <a:solidFill>
                  <a:srgbClr val="000000"/>
                </a:solidFill>
                <a:latin typeface="Arial"/>
                <a:ea typeface="Arial"/>
                <a:cs typeface="Arial"/>
                <a:sym typeface="Arial"/>
                <a:hlinkClick r:id="rId4">
                  <a:extLst>
                    <a:ext uri="{A12FA001-AC4F-418D-AE19-62706E023703}">
                      <ahyp:hlinkClr val="tx"/>
                    </a:ext>
                  </a:extLst>
                </a:hlinkClick>
              </a:rPr>
              <a:t>https://upload.wikimedia.org/wikipedia/commons/b/b3/Chicago_neighborhoods_map.png</a:t>
            </a:r>
            <a:endParaRPr b="0" i="0" sz="1400" u="none" cap="none" strike="noStrike">
              <a:solidFill>
                <a:srgbClr val="000000"/>
              </a:solidFill>
              <a:latin typeface="Arial"/>
              <a:ea typeface="Arial"/>
              <a:cs typeface="Arial"/>
              <a:sym typeface="Arial"/>
            </a:endParaRPr>
          </a:p>
        </p:txBody>
      </p:sp>
      <p:sp>
        <p:nvSpPr>
          <p:cNvPr id="230" name="Google Shape;230;p34"/>
          <p:cNvSpPr/>
          <p:nvPr/>
        </p:nvSpPr>
        <p:spPr>
          <a:xfrm>
            <a:off x="1147106" y="4641708"/>
            <a:ext cx="513282"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Ref:</a:t>
            </a:r>
            <a:endParaRPr/>
          </a:p>
        </p:txBody>
      </p:sp>
      <p:sp>
        <p:nvSpPr>
          <p:cNvPr id="231" name="Google Shape;231;p34"/>
          <p:cNvSpPr/>
          <p:nvPr/>
        </p:nvSpPr>
        <p:spPr>
          <a:xfrm>
            <a:off x="2644140" y="20478"/>
            <a:ext cx="3482340"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Chicago Neighborhoods and sides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5"/>
          <p:cNvSpPr txBox="1"/>
          <p:nvPr>
            <p:ph type="title"/>
          </p:nvPr>
        </p:nvSpPr>
        <p:spPr>
          <a:xfrm>
            <a:off x="61608" y="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Findings</a:t>
            </a:r>
            <a:endParaRPr/>
          </a:p>
        </p:txBody>
      </p:sp>
      <p:sp>
        <p:nvSpPr>
          <p:cNvPr id="237" name="Google Shape;237;p35"/>
          <p:cNvSpPr/>
          <p:nvPr/>
        </p:nvSpPr>
        <p:spPr>
          <a:xfrm>
            <a:off x="-60960" y="4549893"/>
            <a:ext cx="1127759"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Research Question 3</a:t>
            </a:r>
            <a:endParaRPr b="0" i="0" sz="1400" u="none" cap="none" strike="noStrike">
              <a:solidFill>
                <a:srgbClr val="000000"/>
              </a:solidFill>
              <a:latin typeface="Arial"/>
              <a:ea typeface="Arial"/>
              <a:cs typeface="Arial"/>
              <a:sym typeface="Arial"/>
            </a:endParaRPr>
          </a:p>
        </p:txBody>
      </p:sp>
      <p:pic>
        <p:nvPicPr>
          <p:cNvPr id="238" name="Google Shape;238;p35"/>
          <p:cNvPicPr preferRelativeResize="0"/>
          <p:nvPr/>
        </p:nvPicPr>
        <p:blipFill rotWithShape="1">
          <a:blip r:embed="rId3">
            <a:alphaModFix/>
          </a:blip>
          <a:srcRect b="0" l="0" r="0" t="0"/>
          <a:stretch/>
        </p:blipFill>
        <p:spPr>
          <a:xfrm>
            <a:off x="313372" y="2740143"/>
            <a:ext cx="7419975" cy="1809750"/>
          </a:xfrm>
          <a:prstGeom prst="rect">
            <a:avLst/>
          </a:prstGeom>
          <a:noFill/>
          <a:ln>
            <a:noFill/>
          </a:ln>
        </p:spPr>
      </p:pic>
      <p:sp>
        <p:nvSpPr>
          <p:cNvPr id="239" name="Google Shape;239;p35"/>
          <p:cNvSpPr/>
          <p:nvPr/>
        </p:nvSpPr>
        <p:spPr>
          <a:xfrm>
            <a:off x="213360" y="572700"/>
            <a:ext cx="9822180"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Helvetica Neue"/>
                <a:ea typeface="Helvetica Neue"/>
                <a:cs typeface="Helvetica Neue"/>
                <a:sym typeface="Helvetica Neue"/>
              </a:rPr>
              <a:t>Based on information from </a:t>
            </a:r>
            <a:r>
              <a:rPr b="0" i="0" lang="en-US" sz="1400" u="sng" cap="none" strike="noStrike">
                <a:solidFill>
                  <a:srgbClr val="337AB7"/>
                </a:solidFill>
                <a:latin typeface="Helvetica Neue"/>
                <a:ea typeface="Helvetica Neue"/>
                <a:cs typeface="Helvetica Neue"/>
                <a:sym typeface="Helvetica Neue"/>
                <a:hlinkClick r:id="rId4">
                  <a:extLst>
                    <a:ext uri="{A12FA001-AC4F-418D-AE19-62706E023703}">
                      <ahyp:hlinkClr val="tx"/>
                    </a:ext>
                  </a:extLst>
                </a:hlinkClick>
              </a:rPr>
              <a:t>https://en.wikipedia.org/wiki/Community_areas_in_Chicago</a:t>
            </a:r>
            <a:endParaRPr b="0" i="0" sz="1400" u="sng" cap="none" strike="noStrike">
              <a:solidFill>
                <a:srgbClr val="337AB7"/>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b="0" i="0" lang="en-US" sz="1400" u="none" cap="none" strike="noStrike">
                <a:solidFill>
                  <a:srgbClr val="000000"/>
                </a:solidFill>
                <a:latin typeface="Helvetica Neue"/>
                <a:ea typeface="Helvetica Neue"/>
                <a:cs typeface="Helvetica Neue"/>
                <a:sym typeface="Helvetica Neue"/>
              </a:rPr>
              <a:t>There are 77 unofficial Chicago community areas (Neighborhoods) with 9 ‘sides’ as follow.</a:t>
            </a:r>
            <a:endParaRPr/>
          </a:p>
        </p:txBody>
      </p:sp>
      <p:pic>
        <p:nvPicPr>
          <p:cNvPr id="240" name="Google Shape;240;p35"/>
          <p:cNvPicPr preferRelativeResize="0"/>
          <p:nvPr/>
        </p:nvPicPr>
        <p:blipFill rotWithShape="1">
          <a:blip r:embed="rId5">
            <a:alphaModFix/>
          </a:blip>
          <a:srcRect b="0" l="0" r="0" t="0"/>
          <a:stretch/>
        </p:blipFill>
        <p:spPr>
          <a:xfrm>
            <a:off x="313372" y="1095920"/>
            <a:ext cx="6219825" cy="723900"/>
          </a:xfrm>
          <a:prstGeom prst="rect">
            <a:avLst/>
          </a:prstGeom>
          <a:noFill/>
          <a:ln>
            <a:noFill/>
          </a:ln>
        </p:spPr>
      </p:pic>
      <p:sp>
        <p:nvSpPr>
          <p:cNvPr id="241" name="Google Shape;241;p35"/>
          <p:cNvSpPr/>
          <p:nvPr/>
        </p:nvSpPr>
        <p:spPr>
          <a:xfrm>
            <a:off x="213360" y="1859230"/>
            <a:ext cx="6126505"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Then each violent crime types are assigned with corresponding sides. </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The aim is to find the crime-prone side within a city.</a:t>
            </a:r>
            <a:endParaRPr/>
          </a:p>
        </p:txBody>
      </p:sp>
      <p:sp>
        <p:nvSpPr>
          <p:cNvPr id="242" name="Google Shape;242;p35"/>
          <p:cNvSpPr txBox="1"/>
          <p:nvPr/>
        </p:nvSpPr>
        <p:spPr>
          <a:xfrm>
            <a:off x="269214" y="2319646"/>
            <a:ext cx="165782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Samples of 5 rows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6"/>
          <p:cNvSpPr txBox="1"/>
          <p:nvPr>
            <p:ph type="title"/>
          </p:nvPr>
        </p:nvSpPr>
        <p:spPr>
          <a:xfrm>
            <a:off x="61608" y="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Findings</a:t>
            </a:r>
            <a:endParaRPr/>
          </a:p>
        </p:txBody>
      </p:sp>
      <p:sp>
        <p:nvSpPr>
          <p:cNvPr id="248" name="Google Shape;248;p36"/>
          <p:cNvSpPr/>
          <p:nvPr/>
        </p:nvSpPr>
        <p:spPr>
          <a:xfrm>
            <a:off x="-60960" y="4549893"/>
            <a:ext cx="1127759"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Research Question 3</a:t>
            </a:r>
            <a:endParaRPr b="0" i="0" sz="1400" u="none" cap="none" strike="noStrike">
              <a:solidFill>
                <a:srgbClr val="000000"/>
              </a:solidFill>
              <a:latin typeface="Arial"/>
              <a:ea typeface="Arial"/>
              <a:cs typeface="Arial"/>
              <a:sym typeface="Arial"/>
            </a:endParaRPr>
          </a:p>
        </p:txBody>
      </p:sp>
      <p:pic>
        <p:nvPicPr>
          <p:cNvPr id="249" name="Google Shape;249;p36"/>
          <p:cNvPicPr preferRelativeResize="0"/>
          <p:nvPr/>
        </p:nvPicPr>
        <p:blipFill rotWithShape="1">
          <a:blip r:embed="rId3">
            <a:alphaModFix/>
          </a:blip>
          <a:srcRect b="0" l="0" r="0" t="0"/>
          <a:stretch/>
        </p:blipFill>
        <p:spPr>
          <a:xfrm>
            <a:off x="136687" y="1739365"/>
            <a:ext cx="4028913" cy="2845691"/>
          </a:xfrm>
          <a:prstGeom prst="rect">
            <a:avLst/>
          </a:prstGeom>
          <a:noFill/>
          <a:ln>
            <a:noFill/>
          </a:ln>
        </p:spPr>
      </p:pic>
      <p:sp>
        <p:nvSpPr>
          <p:cNvPr id="250" name="Google Shape;250;p36"/>
          <p:cNvSpPr txBox="1"/>
          <p:nvPr/>
        </p:nvSpPr>
        <p:spPr>
          <a:xfrm>
            <a:off x="1188720" y="2461260"/>
            <a:ext cx="104547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Clusters=3</a:t>
            </a:r>
            <a:endParaRPr/>
          </a:p>
        </p:txBody>
      </p:sp>
      <p:sp>
        <p:nvSpPr>
          <p:cNvPr id="251" name="Google Shape;251;p36"/>
          <p:cNvSpPr txBox="1"/>
          <p:nvPr/>
        </p:nvSpPr>
        <p:spPr>
          <a:xfrm>
            <a:off x="61608" y="558444"/>
            <a:ext cx="8595360"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kMeans clustering is used in dividing the data points into a number of groups such that data points in the same groups are closer to other data points in the same group than those in other groups. Different crime types of violent crimes are assigned to each Chicago side and then using kMeans clustering to segregate groups based on similarity and assign them into clusters. </a:t>
            </a:r>
            <a:endParaRPr/>
          </a:p>
        </p:txBody>
      </p:sp>
      <p:sp>
        <p:nvSpPr>
          <p:cNvPr id="252" name="Google Shape;252;p36"/>
          <p:cNvSpPr txBox="1"/>
          <p:nvPr/>
        </p:nvSpPr>
        <p:spPr>
          <a:xfrm>
            <a:off x="4098134" y="2353538"/>
            <a:ext cx="3857146"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Elbow method is used to find optimal k values.</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K= 3 is used for clustering.</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3" name="Google Shape;253;p36"/>
          <p:cNvSpPr/>
          <p:nvPr/>
        </p:nvSpPr>
        <p:spPr>
          <a:xfrm>
            <a:off x="1447910" y="3749228"/>
            <a:ext cx="190500" cy="274320"/>
          </a:xfrm>
          <a:prstGeom prst="ellipse">
            <a:avLst/>
          </a:prstGeom>
          <a:noFill/>
          <a:ln cap="flat" cmpd="sng" w="25400">
            <a:solidFill>
              <a:srgbClr val="BA7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54" name="Google Shape;254;p36"/>
          <p:cNvCxnSpPr/>
          <p:nvPr/>
        </p:nvCxnSpPr>
        <p:spPr>
          <a:xfrm flipH="1">
            <a:off x="1543160" y="2769037"/>
            <a:ext cx="459044" cy="1010483"/>
          </a:xfrm>
          <a:prstGeom prst="straightConnector1">
            <a:avLst/>
          </a:prstGeom>
          <a:noFill/>
          <a:ln cap="flat" cmpd="sng" w="9525">
            <a:solidFill>
              <a:srgbClr val="FDA739"/>
            </a:solidFill>
            <a:prstDash val="solid"/>
            <a:round/>
            <a:headEnd len="sm" w="sm"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37"/>
          <p:cNvPicPr preferRelativeResize="0"/>
          <p:nvPr/>
        </p:nvPicPr>
        <p:blipFill rotWithShape="1">
          <a:blip r:embed="rId3">
            <a:alphaModFix/>
          </a:blip>
          <a:srcRect b="0" l="0" r="0" t="0"/>
          <a:stretch/>
        </p:blipFill>
        <p:spPr>
          <a:xfrm>
            <a:off x="2126273" y="2644531"/>
            <a:ext cx="4313604" cy="2514600"/>
          </a:xfrm>
          <a:prstGeom prst="rect">
            <a:avLst/>
          </a:prstGeom>
          <a:noFill/>
          <a:ln>
            <a:noFill/>
          </a:ln>
        </p:spPr>
      </p:pic>
      <p:sp>
        <p:nvSpPr>
          <p:cNvPr id="260" name="Google Shape;260;p37"/>
          <p:cNvSpPr txBox="1"/>
          <p:nvPr>
            <p:ph type="title"/>
          </p:nvPr>
        </p:nvSpPr>
        <p:spPr>
          <a:xfrm>
            <a:off x="61608" y="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Findings</a:t>
            </a:r>
            <a:endParaRPr/>
          </a:p>
        </p:txBody>
      </p:sp>
      <p:sp>
        <p:nvSpPr>
          <p:cNvPr id="261" name="Google Shape;261;p37"/>
          <p:cNvSpPr/>
          <p:nvPr/>
        </p:nvSpPr>
        <p:spPr>
          <a:xfrm>
            <a:off x="-60960" y="4549893"/>
            <a:ext cx="1127759"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Research Question 3</a:t>
            </a:r>
            <a:endParaRPr b="0" i="0" sz="1400" u="none" cap="none" strike="noStrike">
              <a:solidFill>
                <a:srgbClr val="000000"/>
              </a:solidFill>
              <a:latin typeface="Arial"/>
              <a:ea typeface="Arial"/>
              <a:cs typeface="Arial"/>
              <a:sym typeface="Arial"/>
            </a:endParaRPr>
          </a:p>
        </p:txBody>
      </p:sp>
      <p:sp>
        <p:nvSpPr>
          <p:cNvPr id="262" name="Google Shape;262;p37"/>
          <p:cNvSpPr txBox="1"/>
          <p:nvPr/>
        </p:nvSpPr>
        <p:spPr>
          <a:xfrm>
            <a:off x="129540" y="431119"/>
            <a:ext cx="878586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Below is the result of cluster means. Here negative values mean “lower than most” </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and positive values mean “higher than most”. </a:t>
            </a:r>
            <a:endParaRPr/>
          </a:p>
        </p:txBody>
      </p:sp>
      <p:sp>
        <p:nvSpPr>
          <p:cNvPr id="263" name="Google Shape;263;p37"/>
          <p:cNvSpPr txBox="1"/>
          <p:nvPr/>
        </p:nvSpPr>
        <p:spPr>
          <a:xfrm>
            <a:off x="61608" y="1696262"/>
            <a:ext cx="28405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a:t>
            </a:r>
            <a:endParaRPr/>
          </a:p>
        </p:txBody>
      </p:sp>
      <p:pic>
        <p:nvPicPr>
          <p:cNvPr id="264" name="Google Shape;264;p37"/>
          <p:cNvPicPr preferRelativeResize="0"/>
          <p:nvPr/>
        </p:nvPicPr>
        <p:blipFill rotWithShape="1">
          <a:blip r:embed="rId4">
            <a:alphaModFix/>
          </a:blip>
          <a:srcRect b="0" l="0" r="0" t="0"/>
          <a:stretch/>
        </p:blipFill>
        <p:spPr>
          <a:xfrm>
            <a:off x="129540" y="915689"/>
            <a:ext cx="7038975" cy="771525"/>
          </a:xfrm>
          <a:prstGeom prst="rect">
            <a:avLst/>
          </a:prstGeom>
          <a:noFill/>
          <a:ln>
            <a:noFill/>
          </a:ln>
        </p:spPr>
      </p:pic>
      <p:sp>
        <p:nvSpPr>
          <p:cNvPr id="265" name="Google Shape;265;p37"/>
          <p:cNvSpPr txBox="1"/>
          <p:nvPr/>
        </p:nvSpPr>
        <p:spPr>
          <a:xfrm>
            <a:off x="129540" y="1610290"/>
            <a:ext cx="8520600"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We can see the clustering is quite clean without noise so selection of k=3 is good. Based on the result, </a:t>
            </a:r>
            <a:r>
              <a:rPr b="0" i="0" lang="en-US" sz="1400" u="none" cap="none" strike="noStrike">
                <a:solidFill>
                  <a:srgbClr val="FF0000"/>
                </a:solidFill>
                <a:latin typeface="Arial"/>
                <a:ea typeface="Arial"/>
                <a:cs typeface="Arial"/>
                <a:sym typeface="Arial"/>
              </a:rPr>
              <a:t>cluster c2 </a:t>
            </a:r>
            <a:r>
              <a:rPr b="0" i="0" lang="en-US" sz="1400" u="none" cap="none" strike="noStrike">
                <a:solidFill>
                  <a:srgbClr val="000000"/>
                </a:solidFill>
                <a:latin typeface="Arial"/>
                <a:ea typeface="Arial"/>
                <a:cs typeface="Arial"/>
                <a:sym typeface="Arial"/>
              </a:rPr>
              <a:t>has the positive values meaning that it has higher crimes than cluster c1 and cluster c3. There is only one point in the cluster c2 (on top right corner) while the most data points are the lower left corner cluster c1. This means that the c2 has high concentration whereas c1 and c3 have more data points, it is likely that more Chicago sides fall into cluster c1 or c3.</a:t>
            </a:r>
            <a:endParaRPr/>
          </a:p>
        </p:txBody>
      </p:sp>
      <p:sp>
        <p:nvSpPr>
          <p:cNvPr id="266" name="Google Shape;266;p37"/>
          <p:cNvSpPr/>
          <p:nvPr/>
        </p:nvSpPr>
        <p:spPr>
          <a:xfrm>
            <a:off x="187568" y="1148954"/>
            <a:ext cx="7295271" cy="266721"/>
          </a:xfrm>
          <a:prstGeom prst="roundRect">
            <a:avLst>
              <a:gd fmla="val 16667" name="adj"/>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67" name="Google Shape;267;p37"/>
          <p:cNvCxnSpPr/>
          <p:nvPr/>
        </p:nvCxnSpPr>
        <p:spPr>
          <a:xfrm rot="10800000">
            <a:off x="5869354" y="2974456"/>
            <a:ext cx="1629997" cy="279868"/>
          </a:xfrm>
          <a:prstGeom prst="straightConnector1">
            <a:avLst/>
          </a:prstGeom>
          <a:noFill/>
          <a:ln cap="flat" cmpd="sng" w="9525">
            <a:solidFill>
              <a:srgbClr val="FF0000"/>
            </a:solidFill>
            <a:prstDash val="solid"/>
            <a:round/>
            <a:headEnd len="sm" w="sm" type="none"/>
            <a:tailEnd len="med" w="med" type="triangle"/>
          </a:ln>
        </p:spPr>
      </p:cxnSp>
      <p:sp>
        <p:nvSpPr>
          <p:cNvPr id="268" name="Google Shape;268;p37"/>
          <p:cNvSpPr txBox="1"/>
          <p:nvPr/>
        </p:nvSpPr>
        <p:spPr>
          <a:xfrm>
            <a:off x="7567616" y="3180538"/>
            <a:ext cx="37382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FF0000"/>
                </a:solidFill>
                <a:latin typeface="Arial"/>
                <a:ea typeface="Arial"/>
                <a:cs typeface="Arial"/>
                <a:sym typeface="Arial"/>
              </a:rPr>
              <a:t>c2</a:t>
            </a:r>
            <a:endParaRPr/>
          </a:p>
        </p:txBody>
      </p:sp>
      <p:sp>
        <p:nvSpPr>
          <p:cNvPr id="269" name="Google Shape;269;p37"/>
          <p:cNvSpPr txBox="1"/>
          <p:nvPr/>
        </p:nvSpPr>
        <p:spPr>
          <a:xfrm>
            <a:off x="7445948" y="1152668"/>
            <a:ext cx="99097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FF0000"/>
                </a:solidFill>
                <a:latin typeface="Arial"/>
                <a:ea typeface="Arial"/>
                <a:cs typeface="Arial"/>
                <a:sym typeface="Arial"/>
              </a:rPr>
              <a:t>Cluster c2</a:t>
            </a:r>
            <a:endParaRPr/>
          </a:p>
        </p:txBody>
      </p:sp>
      <p:sp>
        <p:nvSpPr>
          <p:cNvPr id="270" name="Google Shape;270;p37"/>
          <p:cNvSpPr txBox="1"/>
          <p:nvPr/>
        </p:nvSpPr>
        <p:spPr>
          <a:xfrm>
            <a:off x="1457998" y="3659078"/>
            <a:ext cx="93647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With k=3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38"/>
          <p:cNvPicPr preferRelativeResize="0"/>
          <p:nvPr/>
        </p:nvPicPr>
        <p:blipFill rotWithShape="1">
          <a:blip r:embed="rId3">
            <a:alphaModFix/>
          </a:blip>
          <a:srcRect b="0" l="0" r="0" t="0"/>
          <a:stretch/>
        </p:blipFill>
        <p:spPr>
          <a:xfrm>
            <a:off x="203200" y="1242242"/>
            <a:ext cx="8000983" cy="3143250"/>
          </a:xfrm>
          <a:prstGeom prst="rect">
            <a:avLst/>
          </a:prstGeom>
          <a:noFill/>
          <a:ln>
            <a:noFill/>
          </a:ln>
        </p:spPr>
      </p:pic>
      <p:sp>
        <p:nvSpPr>
          <p:cNvPr id="276" name="Google Shape;276;p38"/>
          <p:cNvSpPr txBox="1"/>
          <p:nvPr>
            <p:ph type="title"/>
          </p:nvPr>
        </p:nvSpPr>
        <p:spPr>
          <a:xfrm>
            <a:off x="61608" y="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Findings</a:t>
            </a:r>
            <a:endParaRPr/>
          </a:p>
        </p:txBody>
      </p:sp>
      <p:sp>
        <p:nvSpPr>
          <p:cNvPr id="277" name="Google Shape;277;p38"/>
          <p:cNvSpPr/>
          <p:nvPr/>
        </p:nvSpPr>
        <p:spPr>
          <a:xfrm>
            <a:off x="-60960" y="4549893"/>
            <a:ext cx="1127759"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Research Question 3</a:t>
            </a:r>
            <a:endParaRPr b="0" i="0" sz="1400" u="none" cap="none" strike="noStrike">
              <a:solidFill>
                <a:srgbClr val="000000"/>
              </a:solidFill>
              <a:latin typeface="Arial"/>
              <a:ea typeface="Arial"/>
              <a:cs typeface="Arial"/>
              <a:sym typeface="Arial"/>
            </a:endParaRPr>
          </a:p>
        </p:txBody>
      </p:sp>
      <p:sp>
        <p:nvSpPr>
          <p:cNvPr id="278" name="Google Shape;278;p38"/>
          <p:cNvSpPr txBox="1"/>
          <p:nvPr/>
        </p:nvSpPr>
        <p:spPr>
          <a:xfrm>
            <a:off x="61608" y="1696262"/>
            <a:ext cx="28405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a:t>
            </a:r>
            <a:endParaRPr/>
          </a:p>
        </p:txBody>
      </p:sp>
      <p:sp>
        <p:nvSpPr>
          <p:cNvPr id="279" name="Google Shape;279;p38"/>
          <p:cNvSpPr txBox="1"/>
          <p:nvPr/>
        </p:nvSpPr>
        <p:spPr>
          <a:xfrm>
            <a:off x="101479" y="478156"/>
            <a:ext cx="879243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Each row are assigned with corresponding cluster and then calculated the total number of violent crimes occurred.  </a:t>
            </a:r>
            <a:endParaRPr/>
          </a:p>
        </p:txBody>
      </p:sp>
      <p:sp>
        <p:nvSpPr>
          <p:cNvPr id="280" name="Google Shape;280;p38"/>
          <p:cNvSpPr/>
          <p:nvPr/>
        </p:nvSpPr>
        <p:spPr>
          <a:xfrm>
            <a:off x="203200" y="1708840"/>
            <a:ext cx="7999000" cy="266721"/>
          </a:xfrm>
          <a:prstGeom prst="roundRect">
            <a:avLst>
              <a:gd fmla="val 16667" name="adj"/>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1" name="Google Shape;281;p38"/>
          <p:cNvSpPr txBox="1"/>
          <p:nvPr/>
        </p:nvSpPr>
        <p:spPr>
          <a:xfrm>
            <a:off x="8153023" y="1694858"/>
            <a:ext cx="99097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FF0000"/>
                </a:solidFill>
                <a:latin typeface="Arial"/>
                <a:ea typeface="Arial"/>
                <a:cs typeface="Arial"/>
                <a:sym typeface="Arial"/>
              </a:rPr>
              <a:t>Cluster c2</a:t>
            </a:r>
            <a:endParaRPr/>
          </a:p>
        </p:txBody>
      </p:sp>
      <p:sp>
        <p:nvSpPr>
          <p:cNvPr id="282" name="Google Shape;282;p38"/>
          <p:cNvSpPr txBox="1"/>
          <p:nvPr/>
        </p:nvSpPr>
        <p:spPr>
          <a:xfrm>
            <a:off x="61608" y="930772"/>
            <a:ext cx="852060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From here, we can conclude that Cluster c2 “West Side” is the Chicago side that is most susceptible to the violent crimes.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9"/>
          <p:cNvSpPr txBox="1"/>
          <p:nvPr>
            <p:ph type="title"/>
          </p:nvPr>
        </p:nvSpPr>
        <p:spPr>
          <a:xfrm>
            <a:off x="61608" y="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Findings</a:t>
            </a:r>
            <a:endParaRPr/>
          </a:p>
        </p:txBody>
      </p:sp>
      <p:sp>
        <p:nvSpPr>
          <p:cNvPr id="288" name="Google Shape;288;p39"/>
          <p:cNvSpPr/>
          <p:nvPr/>
        </p:nvSpPr>
        <p:spPr>
          <a:xfrm>
            <a:off x="-60960" y="4549893"/>
            <a:ext cx="1127759"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Research Question 3</a:t>
            </a:r>
            <a:endParaRPr b="0" i="0" sz="1400" u="none" cap="none" strike="noStrike">
              <a:solidFill>
                <a:srgbClr val="000000"/>
              </a:solidFill>
              <a:latin typeface="Arial"/>
              <a:ea typeface="Arial"/>
              <a:cs typeface="Arial"/>
              <a:sym typeface="Arial"/>
            </a:endParaRPr>
          </a:p>
        </p:txBody>
      </p:sp>
      <p:sp>
        <p:nvSpPr>
          <p:cNvPr id="289" name="Google Shape;289;p39"/>
          <p:cNvSpPr txBox="1"/>
          <p:nvPr/>
        </p:nvSpPr>
        <p:spPr>
          <a:xfrm>
            <a:off x="61609" y="572700"/>
            <a:ext cx="8699438"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From the previous kMeans analysis, we found that the cluster-2 which is the west side of Chicago has the highest violent crimes than the rest. </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Now the similar kMeans clustering is used to get the Neighborhoods where the most violent crimes occur.</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Here are some of the neighborhoods of Chicago. </a:t>
            </a:r>
            <a:endParaRPr/>
          </a:p>
        </p:txBody>
      </p:sp>
      <p:pic>
        <p:nvPicPr>
          <p:cNvPr id="290" name="Google Shape;290;p39"/>
          <p:cNvPicPr preferRelativeResize="0"/>
          <p:nvPr/>
        </p:nvPicPr>
        <p:blipFill rotWithShape="1">
          <a:blip r:embed="rId3">
            <a:alphaModFix/>
          </a:blip>
          <a:srcRect b="0" l="0" r="0" t="0"/>
          <a:stretch/>
        </p:blipFill>
        <p:spPr>
          <a:xfrm>
            <a:off x="1066799" y="1627518"/>
            <a:ext cx="6264031" cy="294328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40"/>
          <p:cNvPicPr preferRelativeResize="0"/>
          <p:nvPr/>
        </p:nvPicPr>
        <p:blipFill rotWithShape="1">
          <a:blip r:embed="rId3">
            <a:alphaModFix/>
          </a:blip>
          <a:srcRect b="0" l="0" r="0" t="0"/>
          <a:stretch/>
        </p:blipFill>
        <p:spPr>
          <a:xfrm>
            <a:off x="61608" y="685390"/>
            <a:ext cx="8054264" cy="1192031"/>
          </a:xfrm>
          <a:prstGeom prst="rect">
            <a:avLst/>
          </a:prstGeom>
          <a:noFill/>
          <a:ln>
            <a:noFill/>
          </a:ln>
        </p:spPr>
      </p:pic>
      <p:sp>
        <p:nvSpPr>
          <p:cNvPr id="296" name="Google Shape;296;p40"/>
          <p:cNvSpPr txBox="1"/>
          <p:nvPr>
            <p:ph type="title"/>
          </p:nvPr>
        </p:nvSpPr>
        <p:spPr>
          <a:xfrm>
            <a:off x="61608" y="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Findings</a:t>
            </a:r>
            <a:endParaRPr/>
          </a:p>
        </p:txBody>
      </p:sp>
      <p:sp>
        <p:nvSpPr>
          <p:cNvPr id="297" name="Google Shape;297;p40"/>
          <p:cNvSpPr/>
          <p:nvPr/>
        </p:nvSpPr>
        <p:spPr>
          <a:xfrm>
            <a:off x="-60960" y="4549893"/>
            <a:ext cx="1127759"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Research Question 3</a:t>
            </a:r>
            <a:endParaRPr b="0" i="0" sz="1400" u="none" cap="none" strike="noStrike">
              <a:solidFill>
                <a:srgbClr val="000000"/>
              </a:solidFill>
              <a:latin typeface="Arial"/>
              <a:ea typeface="Arial"/>
              <a:cs typeface="Arial"/>
              <a:sym typeface="Arial"/>
            </a:endParaRPr>
          </a:p>
        </p:txBody>
      </p:sp>
      <p:sp>
        <p:nvSpPr>
          <p:cNvPr id="298" name="Google Shape;298;p40"/>
          <p:cNvSpPr txBox="1"/>
          <p:nvPr/>
        </p:nvSpPr>
        <p:spPr>
          <a:xfrm>
            <a:off x="970397" y="2937395"/>
            <a:ext cx="93647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With k=4 </a:t>
            </a:r>
            <a:endParaRPr/>
          </a:p>
        </p:txBody>
      </p:sp>
      <p:sp>
        <p:nvSpPr>
          <p:cNvPr id="299" name="Google Shape;299;p40"/>
          <p:cNvSpPr txBox="1"/>
          <p:nvPr/>
        </p:nvSpPr>
        <p:spPr>
          <a:xfrm>
            <a:off x="8036399" y="1400175"/>
            <a:ext cx="99097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FF0000"/>
                </a:solidFill>
                <a:latin typeface="Arial"/>
                <a:ea typeface="Arial"/>
                <a:cs typeface="Arial"/>
                <a:sym typeface="Arial"/>
              </a:rPr>
              <a:t>Cluster c4</a:t>
            </a:r>
            <a:endParaRPr/>
          </a:p>
        </p:txBody>
      </p:sp>
      <p:sp>
        <p:nvSpPr>
          <p:cNvPr id="300" name="Google Shape;300;p40"/>
          <p:cNvSpPr/>
          <p:nvPr/>
        </p:nvSpPr>
        <p:spPr>
          <a:xfrm>
            <a:off x="252289" y="1435723"/>
            <a:ext cx="7784110" cy="266721"/>
          </a:xfrm>
          <a:prstGeom prst="roundRect">
            <a:avLst>
              <a:gd fmla="val 16667" name="adj"/>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01" name="Google Shape;301;p40"/>
          <p:cNvPicPr preferRelativeResize="0"/>
          <p:nvPr/>
        </p:nvPicPr>
        <p:blipFill rotWithShape="1">
          <a:blip r:embed="rId4">
            <a:alphaModFix/>
          </a:blip>
          <a:srcRect b="0" l="0" r="0" t="0"/>
          <a:stretch/>
        </p:blipFill>
        <p:spPr>
          <a:xfrm>
            <a:off x="1391056" y="1877421"/>
            <a:ext cx="5453643" cy="319569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41"/>
          <p:cNvPicPr preferRelativeResize="0"/>
          <p:nvPr/>
        </p:nvPicPr>
        <p:blipFill rotWithShape="1">
          <a:blip r:embed="rId3">
            <a:alphaModFix/>
          </a:blip>
          <a:srcRect b="0" l="0" r="0" t="0"/>
          <a:stretch/>
        </p:blipFill>
        <p:spPr>
          <a:xfrm>
            <a:off x="125366" y="1492104"/>
            <a:ext cx="8496853" cy="3206036"/>
          </a:xfrm>
          <a:prstGeom prst="rect">
            <a:avLst/>
          </a:prstGeom>
          <a:noFill/>
          <a:ln>
            <a:noFill/>
          </a:ln>
        </p:spPr>
      </p:pic>
      <p:sp>
        <p:nvSpPr>
          <p:cNvPr id="307" name="Google Shape;307;p41"/>
          <p:cNvSpPr/>
          <p:nvPr/>
        </p:nvSpPr>
        <p:spPr>
          <a:xfrm>
            <a:off x="125366" y="1911113"/>
            <a:ext cx="8496853" cy="266721"/>
          </a:xfrm>
          <a:prstGeom prst="roundRect">
            <a:avLst>
              <a:gd fmla="val 16667" name="adj"/>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8" name="Google Shape;308;p41"/>
          <p:cNvSpPr txBox="1"/>
          <p:nvPr/>
        </p:nvSpPr>
        <p:spPr>
          <a:xfrm>
            <a:off x="8604738" y="1890584"/>
            <a:ext cx="41389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FF0000"/>
                </a:solidFill>
                <a:latin typeface="Arial"/>
                <a:ea typeface="Arial"/>
                <a:cs typeface="Arial"/>
                <a:sym typeface="Arial"/>
              </a:rPr>
              <a:t>C4</a:t>
            </a:r>
            <a:endParaRPr/>
          </a:p>
        </p:txBody>
      </p:sp>
      <p:sp>
        <p:nvSpPr>
          <p:cNvPr id="309" name="Google Shape;309;p41"/>
          <p:cNvSpPr/>
          <p:nvPr/>
        </p:nvSpPr>
        <p:spPr>
          <a:xfrm>
            <a:off x="125365" y="487758"/>
            <a:ext cx="8776357" cy="95410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Each row are assigned with corresponding cluster and then calculated the total number of violent crimes occurred sorted by descending order. We can see that Cluster 4 which has the highest total violent crimes is the neighborhood “Austin”. The Chicago side is “West Side” which is consistent with the first finding where the Chicago “West Side” has been identified as the most dangerous neighborhood.</a:t>
            </a:r>
            <a:endParaRPr/>
          </a:p>
        </p:txBody>
      </p:sp>
      <p:sp>
        <p:nvSpPr>
          <p:cNvPr id="310" name="Google Shape;310;p41"/>
          <p:cNvSpPr txBox="1"/>
          <p:nvPr>
            <p:ph type="title"/>
          </p:nvPr>
        </p:nvSpPr>
        <p:spPr>
          <a:xfrm>
            <a:off x="0" y="-27962"/>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Findings</a:t>
            </a:r>
            <a:endParaRPr/>
          </a:p>
        </p:txBody>
      </p:sp>
      <p:sp>
        <p:nvSpPr>
          <p:cNvPr id="311" name="Google Shape;311;p41"/>
          <p:cNvSpPr/>
          <p:nvPr/>
        </p:nvSpPr>
        <p:spPr>
          <a:xfrm>
            <a:off x="-60960" y="4549893"/>
            <a:ext cx="1127759"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Research Question 3</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77238" y="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Motivation</a:t>
            </a:r>
            <a:endParaRPr/>
          </a:p>
        </p:txBody>
      </p:sp>
      <p:sp>
        <p:nvSpPr>
          <p:cNvPr id="67" name="Google Shape;67;p15"/>
          <p:cNvSpPr txBox="1"/>
          <p:nvPr>
            <p:ph idx="1" type="body"/>
          </p:nvPr>
        </p:nvSpPr>
        <p:spPr>
          <a:xfrm>
            <a:off x="171022" y="572700"/>
            <a:ext cx="8660361" cy="4431028"/>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US" sz="1600"/>
              <a:t>With the technology advancement over the years, crime data analytics is becoming a new weapon against the crime. Chicago is one of the most dangerous cities in the America in 2019 [Ref:1](cbsnews.com). According to [Ref:2], the rate of violent crimes in Chicago has decreased in 2019. Is the claim really supported by the data? While there is a crime rate reduction in the city overall, there are certain neighborhoods, especially in less-advantaged neighborhoods, where violent crimes are heavily concentrated. Divergence of segregated neighborhoods in crime occurrences are persistent across the time. </a:t>
            </a:r>
            <a:endParaRPr/>
          </a:p>
          <a:p>
            <a:pPr indent="0" lvl="0" marL="0" rtl="0" algn="l">
              <a:lnSpc>
                <a:spcPct val="115000"/>
              </a:lnSpc>
              <a:spcBef>
                <a:spcPts val="1600"/>
              </a:spcBef>
              <a:spcAft>
                <a:spcPts val="0"/>
              </a:spcAft>
              <a:buSzPts val="1800"/>
              <a:buNone/>
            </a:pPr>
            <a:r>
              <a:rPr lang="en-US" sz="1600"/>
              <a:t>Crime analysis helps to uncover the patterns and trends of crime occurrences. Analyzing and understanding of crime-specific occurrence rates and the corresponding criminal location, neighborhoods indicates that different neighborhoods are exploited for different kinds of crime. Prediction of high probability of crime rate and distinguish areas which have a higher crime rate can help the law enforcement by enforcing preventive measures such as assigning more polices in the crime-prone areas.</a:t>
            </a:r>
            <a:endParaRPr/>
          </a:p>
          <a:p>
            <a:pPr indent="0" lvl="0" marL="0" rtl="0" algn="l">
              <a:lnSpc>
                <a:spcPct val="115000"/>
              </a:lnSpc>
              <a:spcBef>
                <a:spcPts val="1600"/>
              </a:spcBef>
              <a:spcAft>
                <a:spcPts val="0"/>
              </a:spcAft>
              <a:buSzPts val="1800"/>
              <a:buNone/>
            </a:pPr>
            <a:r>
              <a:rPr lang="en-US" sz="1600"/>
              <a:t>As such, "Chicago Crime Analysis" will be my research topic for the final project.</a:t>
            </a:r>
            <a:endParaRPr/>
          </a:p>
          <a:p>
            <a:pPr indent="0" lvl="0" marL="0" rtl="0" algn="l">
              <a:lnSpc>
                <a:spcPct val="115000"/>
              </a:lnSpc>
              <a:spcBef>
                <a:spcPts val="1600"/>
              </a:spcBef>
              <a:spcAft>
                <a:spcPts val="0"/>
              </a:spcAft>
              <a:buSzPts val="1800"/>
              <a:buNone/>
            </a:pPr>
            <a:r>
              <a:t/>
            </a:r>
            <a:endParaRPr sz="1600"/>
          </a:p>
          <a:p>
            <a:pPr indent="0" lvl="0" marL="0" rtl="0" algn="l">
              <a:lnSpc>
                <a:spcPct val="115000"/>
              </a:lnSpc>
              <a:spcBef>
                <a:spcPts val="1600"/>
              </a:spcBef>
              <a:spcAft>
                <a:spcPts val="0"/>
              </a:spcAft>
              <a:buSzPts val="1800"/>
              <a:buNone/>
            </a:pPr>
            <a:r>
              <a:t/>
            </a:r>
            <a:endParaRPr sz="1600"/>
          </a:p>
          <a:p>
            <a:pPr indent="0" lvl="0" marL="0" rtl="0" algn="l">
              <a:lnSpc>
                <a:spcPct val="115000"/>
              </a:lnSpc>
              <a:spcBef>
                <a:spcPts val="1600"/>
              </a:spcBef>
              <a:spcAft>
                <a:spcPts val="0"/>
              </a:spcAft>
              <a:buSzPts val="1800"/>
              <a:buNone/>
            </a:pPr>
            <a:r>
              <a:t/>
            </a:r>
            <a:endParaRPr sz="1600"/>
          </a:p>
          <a:p>
            <a:pPr indent="0" lvl="0" marL="0" rtl="0" algn="l">
              <a:lnSpc>
                <a:spcPct val="115000"/>
              </a:lnSpc>
              <a:spcBef>
                <a:spcPts val="1600"/>
              </a:spcBef>
              <a:spcAft>
                <a:spcPts val="0"/>
              </a:spcAft>
              <a:buSzPts val="1800"/>
              <a:buNone/>
            </a:pPr>
            <a:r>
              <a:t/>
            </a:r>
            <a:endParaRPr sz="1600"/>
          </a:p>
          <a:p>
            <a:pPr indent="0" lvl="0" marL="0" rtl="0" algn="l">
              <a:lnSpc>
                <a:spcPct val="115000"/>
              </a:lnSpc>
              <a:spcBef>
                <a:spcPts val="1600"/>
              </a:spcBef>
              <a:spcAft>
                <a:spcPts val="0"/>
              </a:spcAft>
              <a:buSzPts val="1800"/>
              <a:buNone/>
            </a:pPr>
            <a:r>
              <a:t/>
            </a:r>
            <a:endParaRPr sz="1600"/>
          </a:p>
          <a:p>
            <a:pPr indent="0" lvl="0" marL="0" rtl="0" algn="l">
              <a:lnSpc>
                <a:spcPct val="115000"/>
              </a:lnSpc>
              <a:spcBef>
                <a:spcPts val="1600"/>
              </a:spcBef>
              <a:spcAft>
                <a:spcPts val="0"/>
              </a:spcAft>
              <a:buSzPts val="1800"/>
              <a:buNone/>
            </a:pPr>
            <a:r>
              <a:t/>
            </a:r>
            <a:endParaRPr sz="1600"/>
          </a:p>
          <a:p>
            <a:pPr indent="0" lvl="0" marL="0" rtl="0" algn="l">
              <a:lnSpc>
                <a:spcPct val="115000"/>
              </a:lnSpc>
              <a:spcBef>
                <a:spcPts val="1600"/>
              </a:spcBef>
              <a:spcAft>
                <a:spcPts val="1600"/>
              </a:spcAft>
              <a:buSzPts val="1800"/>
              <a:buNone/>
            </a:pPr>
            <a:r>
              <a:t/>
            </a:r>
            <a:endParaRPr sz="16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2"/>
          <p:cNvSpPr txBox="1"/>
          <p:nvPr>
            <p:ph type="title"/>
          </p:nvPr>
        </p:nvSpPr>
        <p:spPr>
          <a:xfrm>
            <a:off x="61608" y="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Findings</a:t>
            </a:r>
            <a:endParaRPr/>
          </a:p>
        </p:txBody>
      </p:sp>
      <p:sp>
        <p:nvSpPr>
          <p:cNvPr id="317" name="Google Shape;317;p42"/>
          <p:cNvSpPr/>
          <p:nvPr/>
        </p:nvSpPr>
        <p:spPr>
          <a:xfrm>
            <a:off x="-60960" y="4549893"/>
            <a:ext cx="1127759"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Research Question 3</a:t>
            </a:r>
            <a:endParaRPr b="0" i="0" sz="1400" u="none" cap="none" strike="noStrike">
              <a:solidFill>
                <a:srgbClr val="000000"/>
              </a:solidFill>
              <a:latin typeface="Arial"/>
              <a:ea typeface="Arial"/>
              <a:cs typeface="Arial"/>
              <a:sym typeface="Arial"/>
            </a:endParaRPr>
          </a:p>
        </p:txBody>
      </p:sp>
      <p:pic>
        <p:nvPicPr>
          <p:cNvPr id="318" name="Google Shape;318;p42"/>
          <p:cNvPicPr preferRelativeResize="0"/>
          <p:nvPr/>
        </p:nvPicPr>
        <p:blipFill rotWithShape="1">
          <a:blip r:embed="rId3">
            <a:alphaModFix/>
          </a:blip>
          <a:srcRect b="0" l="0" r="0" t="0"/>
          <a:stretch/>
        </p:blipFill>
        <p:spPr>
          <a:xfrm>
            <a:off x="1263843" y="440238"/>
            <a:ext cx="7528989" cy="4632875"/>
          </a:xfrm>
          <a:prstGeom prst="rect">
            <a:avLst/>
          </a:prstGeom>
          <a:noFill/>
          <a:ln>
            <a:noFill/>
          </a:ln>
        </p:spPr>
      </p:pic>
      <p:sp>
        <p:nvSpPr>
          <p:cNvPr id="319" name="Google Shape;319;p42"/>
          <p:cNvSpPr/>
          <p:nvPr/>
        </p:nvSpPr>
        <p:spPr>
          <a:xfrm>
            <a:off x="2316053" y="132461"/>
            <a:ext cx="5608747"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Heatmap of ‘Homicide’ occurrence in Chicago Neighborhoods (2019)</a:t>
            </a:r>
            <a:endParaRPr/>
          </a:p>
        </p:txBody>
      </p:sp>
      <p:sp>
        <p:nvSpPr>
          <p:cNvPr id="320" name="Google Shape;320;p42"/>
          <p:cNvSpPr txBox="1"/>
          <p:nvPr/>
        </p:nvSpPr>
        <p:spPr>
          <a:xfrm>
            <a:off x="107976" y="1524000"/>
            <a:ext cx="1005191" cy="13849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Most homicide crimes occurred in West side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3"/>
          <p:cNvSpPr txBox="1"/>
          <p:nvPr>
            <p:ph type="title"/>
          </p:nvPr>
        </p:nvSpPr>
        <p:spPr>
          <a:xfrm>
            <a:off x="61608" y="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Findings</a:t>
            </a:r>
            <a:endParaRPr/>
          </a:p>
        </p:txBody>
      </p:sp>
      <p:sp>
        <p:nvSpPr>
          <p:cNvPr id="326" name="Google Shape;326;p43"/>
          <p:cNvSpPr/>
          <p:nvPr/>
        </p:nvSpPr>
        <p:spPr>
          <a:xfrm>
            <a:off x="-60960" y="4549893"/>
            <a:ext cx="1127759"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Research Question 3</a:t>
            </a:r>
            <a:endParaRPr b="0" i="0" sz="1400" u="none" cap="none" strike="noStrike">
              <a:solidFill>
                <a:srgbClr val="000000"/>
              </a:solidFill>
              <a:latin typeface="Arial"/>
              <a:ea typeface="Arial"/>
              <a:cs typeface="Arial"/>
              <a:sym typeface="Arial"/>
            </a:endParaRPr>
          </a:p>
        </p:txBody>
      </p:sp>
      <p:sp>
        <p:nvSpPr>
          <p:cNvPr id="327" name="Google Shape;327;p43"/>
          <p:cNvSpPr/>
          <p:nvPr/>
        </p:nvSpPr>
        <p:spPr>
          <a:xfrm>
            <a:off x="2316053" y="132461"/>
            <a:ext cx="5608747"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Heatmap of ‘Robbery’ occurrence in Chicago Neighborhoods (2019)</a:t>
            </a:r>
            <a:endParaRPr/>
          </a:p>
        </p:txBody>
      </p:sp>
      <p:pic>
        <p:nvPicPr>
          <p:cNvPr id="328" name="Google Shape;328;p43"/>
          <p:cNvPicPr preferRelativeResize="0"/>
          <p:nvPr/>
        </p:nvPicPr>
        <p:blipFill rotWithShape="1">
          <a:blip r:embed="rId3">
            <a:alphaModFix/>
          </a:blip>
          <a:srcRect b="0" l="0" r="0" t="0"/>
          <a:stretch/>
        </p:blipFill>
        <p:spPr>
          <a:xfrm>
            <a:off x="1278517" y="440238"/>
            <a:ext cx="7585090" cy="4436562"/>
          </a:xfrm>
          <a:prstGeom prst="rect">
            <a:avLst/>
          </a:prstGeom>
          <a:noFill/>
          <a:ln>
            <a:noFill/>
          </a:ln>
        </p:spPr>
      </p:pic>
      <p:sp>
        <p:nvSpPr>
          <p:cNvPr id="329" name="Google Shape;329;p43"/>
          <p:cNvSpPr txBox="1"/>
          <p:nvPr/>
        </p:nvSpPr>
        <p:spPr>
          <a:xfrm>
            <a:off x="61608" y="1219201"/>
            <a:ext cx="1216909" cy="19389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Robberies are more spread out across neighborhoods with higher occurrences in West side, Central, Southwest side and South side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4"/>
          <p:cNvSpPr txBox="1"/>
          <p:nvPr>
            <p:ph type="title"/>
          </p:nvPr>
        </p:nvSpPr>
        <p:spPr>
          <a:xfrm>
            <a:off x="61608" y="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Findings</a:t>
            </a:r>
            <a:endParaRPr/>
          </a:p>
        </p:txBody>
      </p:sp>
      <p:sp>
        <p:nvSpPr>
          <p:cNvPr id="335" name="Google Shape;335;p44"/>
          <p:cNvSpPr/>
          <p:nvPr/>
        </p:nvSpPr>
        <p:spPr>
          <a:xfrm>
            <a:off x="-60960" y="4549893"/>
            <a:ext cx="1127759"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Research Question 3</a:t>
            </a:r>
            <a:endParaRPr b="0" i="0" sz="1400" u="none" cap="none" strike="noStrike">
              <a:solidFill>
                <a:srgbClr val="000000"/>
              </a:solidFill>
              <a:latin typeface="Arial"/>
              <a:ea typeface="Arial"/>
              <a:cs typeface="Arial"/>
              <a:sym typeface="Arial"/>
            </a:endParaRPr>
          </a:p>
        </p:txBody>
      </p:sp>
      <p:sp>
        <p:nvSpPr>
          <p:cNvPr id="336" name="Google Shape;336;p44"/>
          <p:cNvSpPr/>
          <p:nvPr/>
        </p:nvSpPr>
        <p:spPr>
          <a:xfrm>
            <a:off x="1794893" y="132461"/>
            <a:ext cx="6620887"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Heatmap of ‘Aggravated Assaults’ occurrence in Chicago Neighborhoods (2019)</a:t>
            </a:r>
            <a:endParaRPr/>
          </a:p>
        </p:txBody>
      </p:sp>
      <p:pic>
        <p:nvPicPr>
          <p:cNvPr id="337" name="Google Shape;337;p44"/>
          <p:cNvPicPr preferRelativeResize="0"/>
          <p:nvPr/>
        </p:nvPicPr>
        <p:blipFill rotWithShape="1">
          <a:blip r:embed="rId3">
            <a:alphaModFix/>
          </a:blip>
          <a:srcRect b="0" l="0" r="0" t="0"/>
          <a:stretch/>
        </p:blipFill>
        <p:spPr>
          <a:xfrm>
            <a:off x="1273735" y="440238"/>
            <a:ext cx="7663205" cy="4459422"/>
          </a:xfrm>
          <a:prstGeom prst="rect">
            <a:avLst/>
          </a:prstGeom>
          <a:noFill/>
          <a:ln>
            <a:noFill/>
          </a:ln>
        </p:spPr>
      </p:pic>
      <p:sp>
        <p:nvSpPr>
          <p:cNvPr id="338" name="Google Shape;338;p44"/>
          <p:cNvSpPr txBox="1"/>
          <p:nvPr/>
        </p:nvSpPr>
        <p:spPr>
          <a:xfrm>
            <a:off x="61608" y="1219201"/>
            <a:ext cx="1216909" cy="19389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Aggravated assaults are more spread out across neighborhoods with higher occurrences in West side, Southwest side and South side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5"/>
          <p:cNvSpPr txBox="1"/>
          <p:nvPr>
            <p:ph type="title"/>
          </p:nvPr>
        </p:nvSpPr>
        <p:spPr>
          <a:xfrm>
            <a:off x="61608" y="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Findings</a:t>
            </a:r>
            <a:endParaRPr/>
          </a:p>
        </p:txBody>
      </p:sp>
      <p:sp>
        <p:nvSpPr>
          <p:cNvPr id="344" name="Google Shape;344;p45"/>
          <p:cNvSpPr/>
          <p:nvPr/>
        </p:nvSpPr>
        <p:spPr>
          <a:xfrm>
            <a:off x="-60960" y="4549893"/>
            <a:ext cx="1127759"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Research Question 3</a:t>
            </a:r>
            <a:endParaRPr b="0" i="0" sz="1400" u="none" cap="none" strike="noStrike">
              <a:solidFill>
                <a:srgbClr val="000000"/>
              </a:solidFill>
              <a:latin typeface="Arial"/>
              <a:ea typeface="Arial"/>
              <a:cs typeface="Arial"/>
              <a:sym typeface="Arial"/>
            </a:endParaRPr>
          </a:p>
        </p:txBody>
      </p:sp>
      <p:sp>
        <p:nvSpPr>
          <p:cNvPr id="345" name="Google Shape;345;p45"/>
          <p:cNvSpPr/>
          <p:nvPr/>
        </p:nvSpPr>
        <p:spPr>
          <a:xfrm>
            <a:off x="1794893" y="132461"/>
            <a:ext cx="6620887"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Heatmap of ‘Sexual Assaults’ occurrence in Chicago Neighborhoods (2019)</a:t>
            </a:r>
            <a:endParaRPr/>
          </a:p>
        </p:txBody>
      </p:sp>
      <p:pic>
        <p:nvPicPr>
          <p:cNvPr id="346" name="Google Shape;346;p45"/>
          <p:cNvPicPr preferRelativeResize="0"/>
          <p:nvPr/>
        </p:nvPicPr>
        <p:blipFill rotWithShape="1">
          <a:blip r:embed="rId3">
            <a:alphaModFix/>
          </a:blip>
          <a:srcRect b="0" l="0" r="0" t="0"/>
          <a:stretch/>
        </p:blipFill>
        <p:spPr>
          <a:xfrm>
            <a:off x="1219200" y="440238"/>
            <a:ext cx="7669204" cy="4570801"/>
          </a:xfrm>
          <a:prstGeom prst="rect">
            <a:avLst/>
          </a:prstGeom>
          <a:noFill/>
          <a:ln>
            <a:noFill/>
          </a:ln>
        </p:spPr>
      </p:pic>
      <p:sp>
        <p:nvSpPr>
          <p:cNvPr id="347" name="Google Shape;347;p45"/>
          <p:cNvSpPr txBox="1"/>
          <p:nvPr/>
        </p:nvSpPr>
        <p:spPr>
          <a:xfrm>
            <a:off x="61609" y="1219201"/>
            <a:ext cx="1127758"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Sexual assaults have overall less concentration with some higher  occurrences in west and south side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6"/>
          <p:cNvSpPr txBox="1"/>
          <p:nvPr>
            <p:ph type="title"/>
          </p:nvPr>
        </p:nvSpPr>
        <p:spPr>
          <a:xfrm>
            <a:off x="61608" y="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Findings</a:t>
            </a:r>
            <a:endParaRPr/>
          </a:p>
        </p:txBody>
      </p:sp>
      <p:sp>
        <p:nvSpPr>
          <p:cNvPr id="353" name="Google Shape;353;p46"/>
          <p:cNvSpPr/>
          <p:nvPr/>
        </p:nvSpPr>
        <p:spPr>
          <a:xfrm>
            <a:off x="-60960" y="4549893"/>
            <a:ext cx="1127759"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Research Question 3</a:t>
            </a:r>
            <a:endParaRPr b="0" i="0" sz="1400" u="none" cap="none" strike="noStrike">
              <a:solidFill>
                <a:srgbClr val="000000"/>
              </a:solidFill>
              <a:latin typeface="Arial"/>
              <a:ea typeface="Arial"/>
              <a:cs typeface="Arial"/>
              <a:sym typeface="Arial"/>
            </a:endParaRPr>
          </a:p>
        </p:txBody>
      </p:sp>
      <p:sp>
        <p:nvSpPr>
          <p:cNvPr id="354" name="Google Shape;354;p46"/>
          <p:cNvSpPr/>
          <p:nvPr/>
        </p:nvSpPr>
        <p:spPr>
          <a:xfrm>
            <a:off x="1794893" y="132461"/>
            <a:ext cx="6620887"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Heatmap of ‘Battery’ occurrence in Chicago Neighborhoods (2019)</a:t>
            </a:r>
            <a:endParaRPr/>
          </a:p>
        </p:txBody>
      </p:sp>
      <p:pic>
        <p:nvPicPr>
          <p:cNvPr id="355" name="Google Shape;355;p46"/>
          <p:cNvPicPr preferRelativeResize="0"/>
          <p:nvPr/>
        </p:nvPicPr>
        <p:blipFill rotWithShape="1">
          <a:blip r:embed="rId3">
            <a:alphaModFix/>
          </a:blip>
          <a:srcRect b="0" l="0" r="0" t="0"/>
          <a:stretch/>
        </p:blipFill>
        <p:spPr>
          <a:xfrm>
            <a:off x="1154554" y="440238"/>
            <a:ext cx="7765996" cy="4555948"/>
          </a:xfrm>
          <a:prstGeom prst="rect">
            <a:avLst/>
          </a:prstGeom>
          <a:noFill/>
          <a:ln>
            <a:noFill/>
          </a:ln>
        </p:spPr>
      </p:pic>
      <p:sp>
        <p:nvSpPr>
          <p:cNvPr id="356" name="Google Shape;356;p46"/>
          <p:cNvSpPr txBox="1"/>
          <p:nvPr/>
        </p:nvSpPr>
        <p:spPr>
          <a:xfrm>
            <a:off x="61609" y="1219201"/>
            <a:ext cx="1127758"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Batteries have overall less concentration with some higher  occurrences in west and south side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7"/>
          <p:cNvSpPr txBox="1"/>
          <p:nvPr>
            <p:ph type="title"/>
          </p:nvPr>
        </p:nvSpPr>
        <p:spPr>
          <a:xfrm>
            <a:off x="61608" y="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Findings</a:t>
            </a:r>
            <a:endParaRPr/>
          </a:p>
        </p:txBody>
      </p:sp>
      <p:sp>
        <p:nvSpPr>
          <p:cNvPr id="362" name="Google Shape;362;p47"/>
          <p:cNvSpPr/>
          <p:nvPr/>
        </p:nvSpPr>
        <p:spPr>
          <a:xfrm>
            <a:off x="-60960" y="4549893"/>
            <a:ext cx="1127759"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Research Question 3</a:t>
            </a:r>
            <a:endParaRPr b="0" i="0" sz="1400" u="none" cap="none" strike="noStrike">
              <a:solidFill>
                <a:srgbClr val="000000"/>
              </a:solidFill>
              <a:latin typeface="Arial"/>
              <a:ea typeface="Arial"/>
              <a:cs typeface="Arial"/>
              <a:sym typeface="Arial"/>
            </a:endParaRPr>
          </a:p>
        </p:txBody>
      </p:sp>
      <p:sp>
        <p:nvSpPr>
          <p:cNvPr id="363" name="Google Shape;363;p47"/>
          <p:cNvSpPr/>
          <p:nvPr/>
        </p:nvSpPr>
        <p:spPr>
          <a:xfrm>
            <a:off x="1794893" y="132461"/>
            <a:ext cx="6620887"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Heatmap of ‘Offense involve children’ occurrence in Chicago Neighborhoods (2019)</a:t>
            </a:r>
            <a:endParaRPr/>
          </a:p>
        </p:txBody>
      </p:sp>
      <p:pic>
        <p:nvPicPr>
          <p:cNvPr id="364" name="Google Shape;364;p47"/>
          <p:cNvPicPr preferRelativeResize="0"/>
          <p:nvPr/>
        </p:nvPicPr>
        <p:blipFill rotWithShape="1">
          <a:blip r:embed="rId3">
            <a:alphaModFix/>
          </a:blip>
          <a:srcRect b="0" l="0" r="0" t="0"/>
          <a:stretch/>
        </p:blipFill>
        <p:spPr>
          <a:xfrm>
            <a:off x="1066799" y="440238"/>
            <a:ext cx="7717454" cy="4502491"/>
          </a:xfrm>
          <a:prstGeom prst="rect">
            <a:avLst/>
          </a:prstGeom>
          <a:noFill/>
          <a:ln>
            <a:noFill/>
          </a:ln>
        </p:spPr>
      </p:pic>
      <p:sp>
        <p:nvSpPr>
          <p:cNvPr id="365" name="Google Shape;365;p47"/>
          <p:cNvSpPr txBox="1"/>
          <p:nvPr/>
        </p:nvSpPr>
        <p:spPr>
          <a:xfrm>
            <a:off x="61609" y="1219201"/>
            <a:ext cx="1127758"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Offenses involving children have overall less concentration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Limitations</a:t>
            </a:r>
            <a:endParaRPr/>
          </a:p>
        </p:txBody>
      </p:sp>
      <p:sp>
        <p:nvSpPr>
          <p:cNvPr id="371" name="Google Shape;371;p4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285750" lvl="0" marL="285750" rtl="0" algn="l">
              <a:lnSpc>
                <a:spcPct val="115000"/>
              </a:lnSpc>
              <a:spcBef>
                <a:spcPts val="0"/>
              </a:spcBef>
              <a:spcAft>
                <a:spcPts val="0"/>
              </a:spcAft>
              <a:buSzPts val="1800"/>
              <a:buFont typeface="Arial"/>
              <a:buChar char="-"/>
            </a:pPr>
            <a:r>
              <a:rPr lang="en-US"/>
              <a:t>Some of the latitudes , longitudes values are not present in the dataset so instead geocoding is done based on the ‘Block’ approximate address, so if the address is in the boundary between two neighborhoods/Chicago sides, it may be included in one side over the another.</a:t>
            </a:r>
            <a:endParaRPr/>
          </a:p>
          <a:p>
            <a:pPr indent="-171450" lvl="0" marL="285750" rtl="0" algn="l">
              <a:lnSpc>
                <a:spcPct val="115000"/>
              </a:lnSpc>
              <a:spcBef>
                <a:spcPts val="0"/>
              </a:spcBef>
              <a:spcAft>
                <a:spcPts val="0"/>
              </a:spcAft>
              <a:buSzPts val="1800"/>
              <a:buFont typeface="Arial"/>
              <a:buNone/>
            </a:pPr>
            <a:r>
              <a:t/>
            </a:r>
            <a:endParaRPr/>
          </a:p>
          <a:p>
            <a:pPr indent="-285750" lvl="0" marL="285750" rtl="0" algn="l">
              <a:lnSpc>
                <a:spcPct val="115000"/>
              </a:lnSpc>
              <a:spcBef>
                <a:spcPts val="0"/>
              </a:spcBef>
              <a:spcAft>
                <a:spcPts val="0"/>
              </a:spcAft>
              <a:buSzPts val="1800"/>
              <a:buFont typeface="Arial"/>
              <a:buChar char="-"/>
            </a:pPr>
            <a:r>
              <a:rPr lang="en-US"/>
              <a:t>2019 dataset is downloaded on 11/03/2019, as such crimes in the rest of November and December of 2019, approximately one and half month, of data are not included for analysis.</a:t>
            </a:r>
            <a:endParaRPr/>
          </a:p>
          <a:p>
            <a:pPr indent="-171450" lvl="0" marL="285750" rtl="0" algn="l">
              <a:lnSpc>
                <a:spcPct val="115000"/>
              </a:lnSpc>
              <a:spcBef>
                <a:spcPts val="0"/>
              </a:spcBef>
              <a:spcAft>
                <a:spcPts val="0"/>
              </a:spcAft>
              <a:buSzPts val="1800"/>
              <a:buFont typeface="Arial"/>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9"/>
          <p:cNvSpPr txBox="1"/>
          <p:nvPr>
            <p:ph type="title"/>
          </p:nvPr>
        </p:nvSpPr>
        <p:spPr>
          <a:xfrm>
            <a:off x="0" y="19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Conclusions</a:t>
            </a:r>
            <a:endParaRPr/>
          </a:p>
        </p:txBody>
      </p:sp>
      <p:sp>
        <p:nvSpPr>
          <p:cNvPr id="377" name="Google Shape;377;p49"/>
          <p:cNvSpPr txBox="1"/>
          <p:nvPr>
            <p:ph idx="1" type="body"/>
          </p:nvPr>
        </p:nvSpPr>
        <p:spPr>
          <a:xfrm>
            <a:off x="162559" y="1117600"/>
            <a:ext cx="8887655" cy="3451275"/>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1600"/>
              </a:spcAft>
              <a:buSzPts val="1800"/>
              <a:buNone/>
            </a:pPr>
            <a:r>
              <a:t/>
            </a:r>
            <a:endParaRPr/>
          </a:p>
        </p:txBody>
      </p:sp>
      <p:sp>
        <p:nvSpPr>
          <p:cNvPr id="378" name="Google Shape;378;p49"/>
          <p:cNvSpPr/>
          <p:nvPr/>
        </p:nvSpPr>
        <p:spPr>
          <a:xfrm>
            <a:off x="93785" y="471336"/>
            <a:ext cx="8887655" cy="461664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The three research questions have been answered based on the data analysis of the crime dataset from the Chicago police’ crimes from 2001 to present/2019’ dataset.</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The percentage of change over the years of different crime types in Chicago from 2001 to 2019 is overall declining. There is a spike of crime rate increment in 2016 which is consistent with “Times” and Chicago Tribunes reporting as most violent month as August, Year as 2016 over two decades.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Which locations are more susceptible to violent crimes? Based on the nature of the crime types, some locations are more susceptible than the other. Streets tend to be common places for murders and robberies. Most of the sexual assaults and offenses involving children occurred in residences. The location and nature of crimes may be related to the opportunist behavior and intentional behavior of the criminals where ‘intentional behavior’ criminals may choose the locations before the crime is committed as most are intentionally targeted.</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Neighborhoods with the most violent crimes in 2019 has been identified as “West” side of the Chicago neighborhood called “Austin”.</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Further study can be done on whether there are correlations between the hours of the days, the month of the year with the rate and type of crime occurrences. Study of residential stability, poverty rate and unemployment, immigration concentration in the least safe neighborhoods vs the safest neighborhoods, can be another interesting research topics to explore.</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Acknowledgements</a:t>
            </a:r>
            <a:endParaRPr/>
          </a:p>
        </p:txBody>
      </p:sp>
      <p:sp>
        <p:nvSpPr>
          <p:cNvPr id="384" name="Google Shape;384;p5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US"/>
              <a:t>I have not asked anyone for feedback though I will later send this report to some of my friends who may be interested in data analysis research for their feedback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1"/>
          <p:cNvSpPr txBox="1"/>
          <p:nvPr>
            <p:ph type="title"/>
          </p:nvPr>
        </p:nvSpPr>
        <p:spPr>
          <a:xfrm>
            <a:off x="0" y="19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2300"/>
              <a:t>References</a:t>
            </a:r>
            <a:endParaRPr sz="2300"/>
          </a:p>
        </p:txBody>
      </p:sp>
      <p:sp>
        <p:nvSpPr>
          <p:cNvPr id="390" name="Google Shape;390;p51"/>
          <p:cNvSpPr txBox="1"/>
          <p:nvPr>
            <p:ph idx="1" type="body"/>
          </p:nvPr>
        </p:nvSpPr>
        <p:spPr>
          <a:xfrm>
            <a:off x="212650" y="574625"/>
            <a:ext cx="8880000" cy="399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US" sz="1400"/>
              <a:t>1. </a:t>
            </a:r>
            <a:r>
              <a:rPr lang="en-US" sz="1400" u="sng">
                <a:solidFill>
                  <a:schemeClr val="hlink"/>
                </a:solidFill>
                <a:hlinkClick r:id="rId3"/>
              </a:rPr>
              <a:t>https://www.cbsnews.com/pictures/the-most-dangerous-cities-in-america/12/</a:t>
            </a:r>
            <a:endParaRPr sz="1400"/>
          </a:p>
          <a:p>
            <a:pPr indent="0" lvl="0" marL="0" rtl="0" algn="l">
              <a:lnSpc>
                <a:spcPct val="115000"/>
              </a:lnSpc>
              <a:spcBef>
                <a:spcPts val="1600"/>
              </a:spcBef>
              <a:spcAft>
                <a:spcPts val="0"/>
              </a:spcAft>
              <a:buSzPts val="1800"/>
              <a:buNone/>
            </a:pPr>
            <a:r>
              <a:rPr lang="en-US" sz="1400"/>
              <a:t>2. </a:t>
            </a:r>
            <a:r>
              <a:rPr lang="en-US" sz="1400" u="sng">
                <a:solidFill>
                  <a:schemeClr val="hlink"/>
                </a:solidFill>
                <a:hlinkClick r:id="rId4"/>
              </a:rPr>
              <a:t>https://chicago.suntimes.com/news/2019/7/1/20676793/chicago-shootings-four-year-low-through-first-half-of-2019-police-crime-stats</a:t>
            </a:r>
            <a:endParaRPr sz="1400"/>
          </a:p>
          <a:p>
            <a:pPr indent="0" lvl="0" marL="0" rtl="0" algn="l">
              <a:lnSpc>
                <a:spcPct val="115000"/>
              </a:lnSpc>
              <a:spcBef>
                <a:spcPts val="1600"/>
              </a:spcBef>
              <a:spcAft>
                <a:spcPts val="0"/>
              </a:spcAft>
              <a:buSzPts val="1800"/>
              <a:buNone/>
            </a:pPr>
            <a:r>
              <a:rPr lang="en-US" sz="1400"/>
              <a:t>3. </a:t>
            </a:r>
            <a:r>
              <a:rPr lang="en-US" sz="1400" u="sng">
                <a:solidFill>
                  <a:schemeClr val="hlink"/>
                </a:solidFill>
                <a:hlinkClick r:id="rId5"/>
              </a:rPr>
              <a:t>https://time.com/4635049/chicago-murder-rate-homicides/</a:t>
            </a:r>
            <a:endParaRPr sz="1400"/>
          </a:p>
          <a:p>
            <a:pPr indent="0" lvl="0" marL="0" rtl="0" algn="l">
              <a:lnSpc>
                <a:spcPct val="115000"/>
              </a:lnSpc>
              <a:spcBef>
                <a:spcPts val="1600"/>
              </a:spcBef>
              <a:spcAft>
                <a:spcPts val="0"/>
              </a:spcAft>
              <a:buSzPts val="1800"/>
              <a:buNone/>
            </a:pPr>
            <a:r>
              <a:rPr lang="en-US" sz="1400"/>
              <a:t>4. Index Crimes  </a:t>
            </a:r>
            <a:r>
              <a:rPr lang="en-US" sz="1400" u="sng">
                <a:solidFill>
                  <a:schemeClr val="hlink"/>
                </a:solidFill>
                <a:hlinkClick r:id="rId6"/>
              </a:rPr>
              <a:t>http://home.chicagopolice.org/wp-content/uploads/2018/04/Definitions-IndexCrimeCategories.pdf</a:t>
            </a:r>
            <a:endParaRPr sz="1400" u="sng"/>
          </a:p>
          <a:p>
            <a:pPr indent="0" lvl="0" marL="0" rtl="0" algn="l">
              <a:lnSpc>
                <a:spcPct val="115000"/>
              </a:lnSpc>
              <a:spcBef>
                <a:spcPts val="1600"/>
              </a:spcBef>
              <a:spcAft>
                <a:spcPts val="0"/>
              </a:spcAft>
              <a:buSzPts val="1800"/>
              <a:buNone/>
            </a:pPr>
            <a:r>
              <a:rPr lang="en-US" sz="1400"/>
              <a:t>5. Chicago neighborhood and sides : </a:t>
            </a:r>
            <a:r>
              <a:rPr lang="en-US" sz="1400" u="sng">
                <a:solidFill>
                  <a:schemeClr val="hlink"/>
                </a:solidFill>
                <a:hlinkClick r:id="rId7"/>
              </a:rPr>
              <a:t>https://en.wikipedia.org/wiki/Community_areas_in_Chicago</a:t>
            </a:r>
            <a:r>
              <a:rPr lang="en-US" sz="1400" u="sng"/>
              <a:t> </a:t>
            </a:r>
            <a:r>
              <a:rPr lang="en-US" sz="1400" u="sng">
                <a:solidFill>
                  <a:schemeClr val="hlink"/>
                </a:solidFill>
                <a:hlinkClick r:id="rId8"/>
              </a:rPr>
              <a:t>https://upload.wikimedia.org/wikipedia/commons/b/b3/Chicago_neighborhoods_map.png</a:t>
            </a:r>
            <a:endParaRPr sz="1400" u="sng"/>
          </a:p>
          <a:p>
            <a:pPr indent="0" lvl="0" marL="0" rtl="0" algn="l">
              <a:lnSpc>
                <a:spcPct val="115000"/>
              </a:lnSpc>
              <a:spcBef>
                <a:spcPts val="1600"/>
              </a:spcBef>
              <a:spcAft>
                <a:spcPts val="0"/>
              </a:spcAft>
              <a:buSzPts val="1800"/>
              <a:buNone/>
            </a:pPr>
            <a:r>
              <a:rPr lang="en-US" sz="1400"/>
              <a:t>6.</a:t>
            </a:r>
            <a:r>
              <a:rPr lang="en-US" sz="1400"/>
              <a:t> </a:t>
            </a:r>
            <a:r>
              <a:rPr lang="en-US" sz="1400" u="sng">
                <a:solidFill>
                  <a:schemeClr val="hlink"/>
                </a:solidFill>
                <a:hlinkClick r:id="rId9"/>
              </a:rPr>
              <a:t>h</a:t>
            </a:r>
            <a:r>
              <a:rPr lang="en-US" sz="1400" u="sng">
                <a:solidFill>
                  <a:schemeClr val="hlink"/>
                </a:solidFill>
                <a:hlinkClick r:id="rId10"/>
              </a:rPr>
              <a:t>ttps://www.chicagotribune.com/news/breaking/ct-august-most-violent-shootings-chicago-20160829-story.html</a:t>
            </a:r>
            <a:endParaRPr sz="1400"/>
          </a:p>
          <a:p>
            <a:pPr indent="0" lvl="0" marL="0" rtl="0" algn="l">
              <a:lnSpc>
                <a:spcPct val="115000"/>
              </a:lnSpc>
              <a:spcBef>
                <a:spcPts val="1600"/>
              </a:spcBef>
              <a:spcAft>
                <a:spcPts val="1600"/>
              </a:spcAft>
              <a:buSzPts val="1800"/>
              <a:buNone/>
            </a:pPr>
            <a:r>
              <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139762" y="194933"/>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Dataset(s)</a:t>
            </a:r>
            <a:endParaRPr/>
          </a:p>
        </p:txBody>
      </p:sp>
      <p:sp>
        <p:nvSpPr>
          <p:cNvPr id="73" name="Google Shape;73;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800"/>
              <a:buNone/>
            </a:pPr>
            <a:r>
              <a:rPr lang="en-US"/>
              <a:t>Crime data from 2001 to present</a:t>
            </a:r>
            <a:endParaRPr/>
          </a:p>
          <a:p>
            <a:pPr indent="0" lvl="0" marL="114300" rtl="0" algn="l">
              <a:lnSpc>
                <a:spcPct val="115000"/>
              </a:lnSpc>
              <a:spcBef>
                <a:spcPts val="0"/>
              </a:spcBef>
              <a:spcAft>
                <a:spcPts val="0"/>
              </a:spcAft>
              <a:buSzPts val="1800"/>
              <a:buNone/>
            </a:pPr>
            <a:r>
              <a:rPr lang="en-US" u="sng">
                <a:solidFill>
                  <a:schemeClr val="hlink"/>
                </a:solidFill>
                <a:hlinkClick r:id="rId3"/>
              </a:rPr>
              <a:t>https://data.cityofchicago.org/Public-Safety/Crimes-2001-to-present/ijzp-q8t2</a:t>
            </a:r>
            <a:endParaRPr/>
          </a:p>
          <a:p>
            <a:pPr indent="0" lvl="0" marL="114300" rtl="0" algn="l">
              <a:lnSpc>
                <a:spcPct val="115000"/>
              </a:lnSpc>
              <a:spcBef>
                <a:spcPts val="0"/>
              </a:spcBef>
              <a:spcAft>
                <a:spcPts val="0"/>
              </a:spcAft>
              <a:buSzPts val="1800"/>
              <a:buNone/>
            </a:pPr>
            <a:r>
              <a:rPr lang="en-US"/>
              <a:t>Additionally Chicago neighborhood geojson is downloaded from </a:t>
            </a:r>
            <a:r>
              <a:rPr lang="en-US" u="sng">
                <a:solidFill>
                  <a:schemeClr val="hlink"/>
                </a:solidFill>
                <a:hlinkClick r:id="rId4"/>
              </a:rPr>
              <a:t>https://data.cityofchicago.org/Facilities-Geographic-Boundaries/Boundaries-Neighborhoods/bbvz-uum9</a:t>
            </a:r>
            <a:endParaRPr u="sng"/>
          </a:p>
          <a:p>
            <a:pPr indent="0" lvl="0" marL="114300" rtl="0" algn="l">
              <a:lnSpc>
                <a:spcPct val="115000"/>
              </a:lnSpc>
              <a:spcBef>
                <a:spcPts val="0"/>
              </a:spcBef>
              <a:spcAft>
                <a:spcPts val="0"/>
              </a:spcAft>
              <a:buSzPts val="1800"/>
              <a:buNone/>
            </a:pPr>
            <a:r>
              <a:t/>
            </a:r>
            <a:endParaRPr u="sng"/>
          </a:p>
          <a:p>
            <a:pPr indent="0" lvl="0" marL="0" rtl="0" algn="l">
              <a:lnSpc>
                <a:spcPct val="115000"/>
              </a:lnSpc>
              <a:spcBef>
                <a:spcPts val="0"/>
              </a:spcBef>
              <a:spcAft>
                <a:spcPts val="1600"/>
              </a:spcAft>
              <a:buSzPts val="1800"/>
              <a:buNone/>
            </a:pPr>
            <a:r>
              <a:rPr lang="en-US" sz="1400" u="sng"/>
              <a:t>Note</a:t>
            </a:r>
            <a:r>
              <a:rPr lang="en-US" sz="1400"/>
              <a:t>: Dataset of “Crime data from 2001 to present” is up-to-date and I have downloaded the dataset on 11/03/2019. The dataset for 2019 has data for crimes occurred in October 2019. As there are only 2 months left to the year end of 2019, the dataset is used in analysis including of Year 2019.</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type="title"/>
          </p:nvPr>
        </p:nvSpPr>
        <p:spPr>
          <a:xfrm>
            <a:off x="273081" y="1586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Data Preparation and Cleaning</a:t>
            </a:r>
            <a:endParaRPr/>
          </a:p>
        </p:txBody>
      </p:sp>
      <p:sp>
        <p:nvSpPr>
          <p:cNvPr id="79" name="Google Shape;79;p17"/>
          <p:cNvSpPr txBox="1"/>
          <p:nvPr>
            <p:ph idx="1" type="body"/>
          </p:nvPr>
        </p:nvSpPr>
        <p:spPr>
          <a:xfrm>
            <a:off x="273081" y="763135"/>
            <a:ext cx="8597838" cy="393534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US" sz="1600"/>
              <a:t>First data preparation is categorizing the crime types into two: violent crimes, property crimes, based on FBI’s index crime categories[Ref:4].</a:t>
            </a:r>
            <a:endParaRPr/>
          </a:p>
          <a:p>
            <a:pPr indent="0" lvl="0" marL="0" rtl="0" algn="l">
              <a:lnSpc>
                <a:spcPct val="115000"/>
              </a:lnSpc>
              <a:spcBef>
                <a:spcPts val="1600"/>
              </a:spcBef>
              <a:spcAft>
                <a:spcPts val="0"/>
              </a:spcAft>
              <a:buSzPts val="1800"/>
              <a:buNone/>
            </a:pPr>
            <a:r>
              <a:rPr lang="en-US" sz="1600"/>
              <a:t>Second step is geocoding as there are many rows without valid latitude, longitude values. Based on the information from ‘Block’ column where there are approximate addresses (Street names) are extracted. The addresses, combination of street names and city(Chicago), State (Illinois) are then geocoded to get the latitude, longitude values.</a:t>
            </a:r>
            <a:endParaRPr/>
          </a:p>
          <a:p>
            <a:pPr indent="0" lvl="0" marL="0" rtl="0" algn="l">
              <a:lnSpc>
                <a:spcPct val="115000"/>
              </a:lnSpc>
              <a:spcBef>
                <a:spcPts val="1600"/>
              </a:spcBef>
              <a:spcAft>
                <a:spcPts val="1600"/>
              </a:spcAft>
              <a:buSzPts val="1800"/>
              <a:buNone/>
            </a:pPr>
            <a:r>
              <a:rPr lang="en-US" sz="1600"/>
              <a:t>The last step is assigning the neighborhood to each crime. Based on the “Chicago Boundaries - Neighborhoods geojson” data, if the latitude and longitude (Point) is inside the multi-polygon(boundaries) of the neighborhood, the neighborhood is assigned for each row of the dataset.</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8"/>
          <p:cNvSpPr txBox="1"/>
          <p:nvPr>
            <p:ph type="title"/>
          </p:nvPr>
        </p:nvSpPr>
        <p:spPr>
          <a:xfrm>
            <a:off x="124588" y="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Data Preparation and Cleaning</a:t>
            </a:r>
            <a:endParaRPr/>
          </a:p>
        </p:txBody>
      </p:sp>
      <p:sp>
        <p:nvSpPr>
          <p:cNvPr id="85" name="Google Shape;85;p18"/>
          <p:cNvSpPr txBox="1"/>
          <p:nvPr>
            <p:ph idx="1" type="body"/>
          </p:nvPr>
        </p:nvSpPr>
        <p:spPr>
          <a:xfrm>
            <a:off x="124588" y="661036"/>
            <a:ext cx="8768634" cy="4278287"/>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US" sz="1400"/>
              <a:t>Categorizing the crime types took some time as the “Primary Type” alone cannot be used to categorize cleanly. Both “Primary Type” and “Description” columns are used to categorize into violent and property crimes: Violent Crimes: Crimes Against the Person , Property Crimes: Crimes Against Property.</a:t>
            </a:r>
            <a:endParaRPr/>
          </a:p>
          <a:p>
            <a:pPr indent="0" lvl="0" marL="0" rtl="0" algn="l">
              <a:lnSpc>
                <a:spcPct val="115000"/>
              </a:lnSpc>
              <a:spcBef>
                <a:spcPts val="1600"/>
              </a:spcBef>
              <a:spcAft>
                <a:spcPts val="0"/>
              </a:spcAft>
              <a:buSzPts val="1800"/>
              <a:buNone/>
            </a:pPr>
            <a:r>
              <a:rPr lang="en-US" sz="1400"/>
              <a:t>I struggle some time to get the geocoding working properly. I do not want to use the manual method of getting the geocode data whereby uploading the excel files for translation. As I prefer to geocode it programmatically, it took time to get the good geocoder library. I made the mistake at first as without cleaning the data, the function ended up calling geocoder many times. As a result, I got the “Too many requests” Http 429 error from the Server. Eventually I cleaned up the data so that only a smaller set of rows, where latitude and longitude are null, and removal of duplicates, were used to ask for geocode service. Another struggle is getting the correct neighborhoods based on latitudes, longitudes as original dataset does not have neighborhood column.</a:t>
            </a:r>
            <a:endParaRPr/>
          </a:p>
          <a:p>
            <a:pPr indent="0" lvl="0" marL="0" rtl="0" algn="l">
              <a:lnSpc>
                <a:spcPct val="115000"/>
              </a:lnSpc>
              <a:spcBef>
                <a:spcPts val="1600"/>
              </a:spcBef>
              <a:spcAft>
                <a:spcPts val="0"/>
              </a:spcAft>
              <a:buSzPts val="1800"/>
              <a:buNone/>
            </a:pPr>
            <a:r>
              <a:rPr lang="en-US" sz="1400"/>
              <a:t>As I want to display the crime data in the Maps, it took me some time setting up the google API key and getting the proper maps with overlay layers using geojson.</a:t>
            </a:r>
            <a:endParaRPr/>
          </a:p>
          <a:p>
            <a:pPr indent="0" lvl="0" marL="0" rtl="0" algn="l">
              <a:lnSpc>
                <a:spcPct val="115000"/>
              </a:lnSpc>
              <a:spcBef>
                <a:spcPts val="1600"/>
              </a:spcBef>
              <a:spcAft>
                <a:spcPts val="0"/>
              </a:spcAft>
              <a:buSzPts val="1800"/>
              <a:buNone/>
            </a:pPr>
            <a:r>
              <a:t/>
            </a:r>
            <a:endParaRPr sz="1400"/>
          </a:p>
          <a:p>
            <a:pPr indent="0" lvl="0" marL="0" rtl="0" algn="l">
              <a:lnSpc>
                <a:spcPct val="115000"/>
              </a:lnSpc>
              <a:spcBef>
                <a:spcPts val="1600"/>
              </a:spcBef>
              <a:spcAft>
                <a:spcPts val="1600"/>
              </a:spcAft>
              <a:buSzPts val="1800"/>
              <a:buNone/>
            </a:pPr>
            <a:r>
              <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Research Question(s)</a:t>
            </a:r>
            <a:endParaRPr/>
          </a:p>
        </p:txBody>
      </p:sp>
      <p:sp>
        <p:nvSpPr>
          <p:cNvPr id="91" name="Google Shape;91;p19"/>
          <p:cNvSpPr txBox="1"/>
          <p:nvPr>
            <p:ph idx="1" type="body"/>
          </p:nvPr>
        </p:nvSpPr>
        <p:spPr>
          <a:xfrm>
            <a:off x="311700" y="1152475"/>
            <a:ext cx="868752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Arial"/>
              <a:buAutoNum type="arabicPeriod"/>
            </a:pPr>
            <a:r>
              <a:rPr lang="en-US" sz="1600"/>
              <a:t>the percentage of change over the years (2001-2019) of different crime types</a:t>
            </a:r>
            <a:endParaRPr/>
          </a:p>
          <a:p>
            <a:pPr indent="-342900" lvl="0" marL="457200" rtl="0" algn="l">
              <a:lnSpc>
                <a:spcPct val="115000"/>
              </a:lnSpc>
              <a:spcBef>
                <a:spcPts val="0"/>
              </a:spcBef>
              <a:spcAft>
                <a:spcPts val="0"/>
              </a:spcAft>
              <a:buSzPts val="1800"/>
              <a:buFont typeface="Arial"/>
              <a:buAutoNum type="arabicPeriod"/>
            </a:pPr>
            <a:r>
              <a:rPr lang="en-US" sz="1600"/>
              <a:t>which locations are more susceptible to violent crimes (2001-2019)</a:t>
            </a:r>
            <a:endParaRPr/>
          </a:p>
          <a:p>
            <a:pPr indent="-342900" lvl="0" marL="457200" rtl="0" algn="l">
              <a:lnSpc>
                <a:spcPct val="115000"/>
              </a:lnSpc>
              <a:spcBef>
                <a:spcPts val="0"/>
              </a:spcBef>
              <a:spcAft>
                <a:spcPts val="0"/>
              </a:spcAft>
              <a:buSzPts val="1800"/>
              <a:buFont typeface="Arial"/>
              <a:buAutoNum type="arabicPeriod"/>
            </a:pPr>
            <a:r>
              <a:rPr lang="en-US" sz="1600"/>
              <a:t>Neighborhoods with the most violent crimes in 2019</a:t>
            </a:r>
            <a:endParaRPr/>
          </a:p>
          <a:p>
            <a:pPr indent="0" lvl="0" marL="0" rtl="0" algn="l">
              <a:lnSpc>
                <a:spcPct val="115000"/>
              </a:lnSpc>
              <a:spcBef>
                <a:spcPts val="0"/>
              </a:spcBef>
              <a:spcAft>
                <a:spcPts val="1600"/>
              </a:spcAft>
              <a:buSzPts val="1800"/>
              <a:buNone/>
            </a:pPr>
            <a:r>
              <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Methods</a:t>
            </a:r>
            <a:endParaRPr/>
          </a:p>
        </p:txBody>
      </p:sp>
      <p:sp>
        <p:nvSpPr>
          <p:cNvPr id="97" name="Google Shape;97;p20"/>
          <p:cNvSpPr txBox="1"/>
          <p:nvPr>
            <p:ph idx="1" type="body"/>
          </p:nvPr>
        </p:nvSpPr>
        <p:spPr>
          <a:xfrm>
            <a:off x="311700" y="1074321"/>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US"/>
              <a:t>Bar plots and heatmaps are used for the analysis of comparison over the years.  The linear nature of bar plots make it easier for precise comparisons. </a:t>
            </a:r>
            <a:endParaRPr/>
          </a:p>
          <a:p>
            <a:pPr indent="0" lvl="0" marL="0" rtl="0" algn="l">
              <a:lnSpc>
                <a:spcPct val="115000"/>
              </a:lnSpc>
              <a:spcBef>
                <a:spcPts val="1600"/>
              </a:spcBef>
              <a:spcAft>
                <a:spcPts val="0"/>
              </a:spcAft>
              <a:buSzPts val="1800"/>
              <a:buNone/>
            </a:pPr>
            <a:r>
              <a:rPr lang="en-US"/>
              <a:t>I find that the color scale of heatmap as a very useful feature to see the trend of crime statistics over the years. I used 2 color tones (Red and Green) to indicate the increase or decrease of crimes. The color intensity is then correlated with the ascending order of the numbers.</a:t>
            </a:r>
            <a:endParaRPr/>
          </a:p>
          <a:p>
            <a:pPr indent="0" lvl="0" marL="0" rtl="0" algn="l">
              <a:lnSpc>
                <a:spcPct val="115000"/>
              </a:lnSpc>
              <a:spcBef>
                <a:spcPts val="1600"/>
              </a:spcBef>
              <a:spcAft>
                <a:spcPts val="1600"/>
              </a:spcAft>
              <a:buSzPts val="1800"/>
              <a:buNone/>
            </a:pPr>
            <a:r>
              <a:rPr lang="en-US"/>
              <a:t>kMeans clustering is used to categorize the neighborhoods and ‘sides’ of the Chicago into k groups. It is used to partition ‘n’ observations into ‘k’ clusters in which each observation is assigned to the cluster with the nearest mean.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1"/>
          <p:cNvSpPr txBox="1"/>
          <p:nvPr>
            <p:ph type="title"/>
          </p:nvPr>
        </p:nvSpPr>
        <p:spPr>
          <a:xfrm>
            <a:off x="61608" y="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Findings</a:t>
            </a:r>
            <a:endParaRPr/>
          </a:p>
        </p:txBody>
      </p:sp>
      <p:sp>
        <p:nvSpPr>
          <p:cNvPr id="103" name="Google Shape;103;p21"/>
          <p:cNvSpPr txBox="1"/>
          <p:nvPr>
            <p:ph idx="1" type="body"/>
          </p:nvPr>
        </p:nvSpPr>
        <p:spPr>
          <a:xfrm>
            <a:off x="241362" y="863550"/>
            <a:ext cx="8520600" cy="1262235"/>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US"/>
              <a:t>Research Question 1:</a:t>
            </a:r>
            <a:endParaRPr/>
          </a:p>
          <a:p>
            <a:pPr indent="0" lvl="0" marL="0" rtl="0" algn="l">
              <a:lnSpc>
                <a:spcPct val="115000"/>
              </a:lnSpc>
              <a:spcBef>
                <a:spcPts val="1600"/>
              </a:spcBef>
              <a:spcAft>
                <a:spcPts val="0"/>
              </a:spcAft>
              <a:buSzPts val="1800"/>
              <a:buNone/>
            </a:pPr>
            <a:r>
              <a:rPr lang="en-US"/>
              <a:t>the percentage of change over the years of different crime types in Chicago (2001-2019)</a:t>
            </a:r>
            <a:endParaRPr/>
          </a:p>
          <a:p>
            <a:pPr indent="0" lvl="0" marL="0" rtl="0" algn="l">
              <a:lnSpc>
                <a:spcPct val="115000"/>
              </a:lnSpc>
              <a:spcBef>
                <a:spcPts val="1600"/>
              </a:spcBef>
              <a:spcAft>
                <a:spcPts val="1600"/>
              </a:spcAft>
              <a:buSzPts val="1800"/>
              <a:buNone/>
            </a:pPr>
            <a:r>
              <a:t/>
            </a:r>
            <a:endParaRPr/>
          </a:p>
        </p:txBody>
      </p:sp>
      <p:sp>
        <p:nvSpPr>
          <p:cNvPr id="104" name="Google Shape;104;p21"/>
          <p:cNvSpPr/>
          <p:nvPr/>
        </p:nvSpPr>
        <p:spPr>
          <a:xfrm>
            <a:off x="300892" y="2416635"/>
            <a:ext cx="7194062" cy="728405"/>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Crime types are categorized into violent and property crime types.</a:t>
            </a:r>
            <a:endParaRPr/>
          </a:p>
          <a:p>
            <a:pPr indent="-285750" lvl="0" marL="285750" marR="0" rtl="0" algn="l">
              <a:lnSpc>
                <a:spcPct val="100000"/>
              </a:lnSpc>
              <a:spcBef>
                <a:spcPts val="160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Dataset from 2001 to 2019 are used.</a:t>
            </a:r>
            <a:endParaRPr/>
          </a:p>
        </p:txBody>
      </p:sp>
      <p:sp>
        <p:nvSpPr>
          <p:cNvPr id="105" name="Google Shape;105;p21"/>
          <p:cNvSpPr/>
          <p:nvPr/>
        </p:nvSpPr>
        <p:spPr>
          <a:xfrm>
            <a:off x="-60960" y="4549893"/>
            <a:ext cx="1127759"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Research Question 1</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